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2"/>
  </p:notesMasterIdLst>
  <p:sldIdLst>
    <p:sldId id="256" r:id="rId2"/>
    <p:sldId id="258" r:id="rId3"/>
    <p:sldId id="344" r:id="rId4"/>
    <p:sldId id="257" r:id="rId5"/>
    <p:sldId id="266" r:id="rId6"/>
    <p:sldId id="260" r:id="rId7"/>
    <p:sldId id="335" r:id="rId8"/>
    <p:sldId id="336" r:id="rId9"/>
    <p:sldId id="337" r:id="rId10"/>
    <p:sldId id="259" r:id="rId11"/>
    <p:sldId id="341" r:id="rId12"/>
    <p:sldId id="342" r:id="rId13"/>
    <p:sldId id="343" r:id="rId14"/>
    <p:sldId id="265" r:id="rId15"/>
    <p:sldId id="340" r:id="rId16"/>
    <p:sldId id="261" r:id="rId17"/>
    <p:sldId id="264" r:id="rId18"/>
    <p:sldId id="338" r:id="rId19"/>
    <p:sldId id="339" r:id="rId20"/>
    <p:sldId id="33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49995D-6324-4782-A549-436C42568AA0}" v="2" dt="2023-06-15T14:19:08.4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5" d="100"/>
          <a:sy n="75" d="100"/>
        </p:scale>
        <p:origin x="6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F1925-CE19-453B-80FC-3DE7C9C0490B}" type="datetimeFigureOut">
              <a:rPr lang="en-US" smtClean="0"/>
              <a:t>6/21/2023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FC6CB2-A0CE-45FA-8AB6-B769F30BCBAC}" type="slidenum">
              <a:rPr lang="en-US" smtClean="0"/>
              <a:t>‹#›</a:t>
            </a:fld>
            <a:endParaRPr lang="en-US"/>
          </a:p>
        </p:txBody>
      </p:sp>
    </p:spTree>
    <p:extLst>
      <p:ext uri="{BB962C8B-B14F-4D97-AF65-F5344CB8AC3E}">
        <p14:creationId xmlns:p14="http://schemas.microsoft.com/office/powerpoint/2010/main" val="3359723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1AA3DF-A8D1-4AFD-893C-DBF9BADF94CD}" type="slidenum">
              <a:rPr lang="en-US" smtClean="0"/>
              <a:pPr/>
              <a:t>20</a:t>
            </a:fld>
            <a:endParaRPr lang="en-US"/>
          </a:p>
        </p:txBody>
      </p:sp>
    </p:spTree>
    <p:extLst>
      <p:ext uri="{BB962C8B-B14F-4D97-AF65-F5344CB8AC3E}">
        <p14:creationId xmlns:p14="http://schemas.microsoft.com/office/powerpoint/2010/main" val="3187568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p:nvPr/>
        </p:nvSpPr>
        <p:spPr>
          <a:xfrm>
            <a:off x="5796401" y="3378954"/>
            <a:ext cx="6394567" cy="3479046"/>
          </a:xfrm>
          <a:custGeom>
            <a:avLst/>
            <a:gdLst>
              <a:gd name="connsiteX0" fmla="*/ 5171297 w 6394567"/>
              <a:gd name="connsiteY0" fmla="*/ 284 h 3479046"/>
              <a:gd name="connsiteX1" fmla="*/ 6394290 w 6394567"/>
              <a:gd name="connsiteY1" fmla="*/ 430072 h 3479046"/>
              <a:gd name="connsiteX2" fmla="*/ 6394567 w 6394567"/>
              <a:gd name="connsiteY2" fmla="*/ 430316 h 3479046"/>
              <a:gd name="connsiteX3" fmla="*/ 6394567 w 6394567"/>
              <a:gd name="connsiteY3" fmla="*/ 3479046 h 3479046"/>
              <a:gd name="connsiteX4" fmla="*/ 0 w 6394567"/>
              <a:gd name="connsiteY4" fmla="*/ 3479046 h 3479046"/>
              <a:gd name="connsiteX5" fmla="*/ 3916974 w 6394567"/>
              <a:gd name="connsiteY5" fmla="*/ 405504 h 3479046"/>
              <a:gd name="connsiteX6" fmla="*/ 3959456 w 6394567"/>
              <a:gd name="connsiteY6" fmla="*/ 373857 h 3479046"/>
              <a:gd name="connsiteX7" fmla="*/ 5052215 w 6394567"/>
              <a:gd name="connsiteY7" fmla="*/ 1756 h 3479046"/>
              <a:gd name="connsiteX8" fmla="*/ 5171297 w 6394567"/>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F32C74-82F4-2A29-889B-EF23CEE6AA4F}"/>
              </a:ext>
            </a:extLst>
          </p:cNvPr>
          <p:cNvSpPr>
            <a:spLocks noGrp="1"/>
          </p:cNvSpPr>
          <p:nvPr>
            <p:ph type="ctrTitle"/>
          </p:nvPr>
        </p:nvSpPr>
        <p:spPr>
          <a:xfrm>
            <a:off x="1066801" y="1122363"/>
            <a:ext cx="6211185" cy="2305246"/>
          </a:xfrm>
        </p:spPr>
        <p:txBody>
          <a:bodyPr anchor="b">
            <a:normAutofit/>
          </a:bodyPr>
          <a:lstStyle>
            <a:lvl1pPr algn="l">
              <a:lnSpc>
                <a:spcPct val="100000"/>
              </a:lnSpc>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ACADD6-278F-604C-8A38-BBBAFC6754E8}"/>
              </a:ext>
            </a:extLst>
          </p:cNvPr>
          <p:cNvSpPr>
            <a:spLocks noGrp="1"/>
          </p:cNvSpPr>
          <p:nvPr>
            <p:ph type="subTitle" idx="1"/>
          </p:nvPr>
        </p:nvSpPr>
        <p:spPr>
          <a:xfrm>
            <a:off x="1066802" y="3549048"/>
            <a:ext cx="5029198" cy="1956278"/>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C43946B-3F5A-C916-B62B-8D5938EA8285}"/>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5" name="Footer Placeholder 4">
            <a:extLst>
              <a:ext uri="{FF2B5EF4-FFF2-40B4-BE49-F238E27FC236}">
                <a16:creationId xmlns:a16="http://schemas.microsoft.com/office/drawing/2014/main" id="{5986539F-2DB8-FCDA-C884-9C3CD29B8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AA7B3-5D3B-D493-8F6F-1FEBB8576D62}"/>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21932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0D2E-0561-F284-F89A-AAE3CD09AC24}"/>
              </a:ext>
            </a:extLst>
          </p:cNvPr>
          <p:cNvSpPr>
            <a:spLocks noGrp="1"/>
          </p:cNvSpPr>
          <p:nvPr>
            <p:ph type="title"/>
          </p:nvPr>
        </p:nvSpPr>
        <p:spPr>
          <a:xfrm>
            <a:off x="1066800" y="936841"/>
            <a:ext cx="10239338" cy="95366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57C4C-16EC-2477-6332-830F53011D33}"/>
              </a:ext>
            </a:extLst>
          </p:cNvPr>
          <p:cNvSpPr>
            <a:spLocks noGrp="1"/>
          </p:cNvSpPr>
          <p:nvPr>
            <p:ph type="body" orient="vert" idx="1"/>
          </p:nvPr>
        </p:nvSpPr>
        <p:spPr>
          <a:xfrm>
            <a:off x="1069848" y="2139696"/>
            <a:ext cx="10239338" cy="3677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940D3-6996-1C08-F1AF-87C354657912}"/>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5" name="Footer Placeholder 4">
            <a:extLst>
              <a:ext uri="{FF2B5EF4-FFF2-40B4-BE49-F238E27FC236}">
                <a16:creationId xmlns:a16="http://schemas.microsoft.com/office/drawing/2014/main" id="{4C3676C3-588F-B636-8CE0-AA2CBFBCE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EF8A9-EB1E-B344-A4B8-B58D0633630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16284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F3A28-33E4-2796-AE7A-1234569F5CE0}"/>
              </a:ext>
            </a:extLst>
          </p:cNvPr>
          <p:cNvSpPr>
            <a:spLocks noGrp="1"/>
          </p:cNvSpPr>
          <p:nvPr>
            <p:ph type="title" orient="vert"/>
          </p:nvPr>
        </p:nvSpPr>
        <p:spPr>
          <a:xfrm>
            <a:off x="8844950" y="1081177"/>
            <a:ext cx="2508849" cy="463382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D185FC-2BBB-E997-A5CD-F2C6CF6B7C68}"/>
              </a:ext>
            </a:extLst>
          </p:cNvPr>
          <p:cNvSpPr>
            <a:spLocks noGrp="1"/>
          </p:cNvSpPr>
          <p:nvPr>
            <p:ph type="body" orient="vert" idx="1"/>
          </p:nvPr>
        </p:nvSpPr>
        <p:spPr>
          <a:xfrm>
            <a:off x="1066800" y="1081177"/>
            <a:ext cx="7505700" cy="4633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314B3C-96CD-071C-C2AD-2C7E04F819C0}"/>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5" name="Footer Placeholder 4">
            <a:extLst>
              <a:ext uri="{FF2B5EF4-FFF2-40B4-BE49-F238E27FC236}">
                <a16:creationId xmlns:a16="http://schemas.microsoft.com/office/drawing/2014/main" id="{F5AA2B04-F5E0-C5A3-C77D-6AE9A9E91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155BC2-C712-C4A4-50EC-E10D88344310}"/>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42844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A4769-9A55-AF9B-4CE4-DFA07E711CF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E45D9E-DBB4-B890-88D5-B4C03599E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AE15260-1C0B-A965-3114-D7C40D18BDF4}"/>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5" name="Footer Placeholder 4">
            <a:extLst>
              <a:ext uri="{FF2B5EF4-FFF2-40B4-BE49-F238E27FC236}">
                <a16:creationId xmlns:a16="http://schemas.microsoft.com/office/drawing/2014/main" id="{19AAF4D1-0334-3F24-69B4-06C7BD742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BA76D-3B8B-429D-9B32-54D6A6297C0A}"/>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416805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8D9C414-4A2F-78AF-ED60-6130D4C563B3}"/>
              </a:ext>
            </a:extLst>
          </p:cNvPr>
          <p:cNvSpPr/>
          <p:nvPr/>
        </p:nvSpPr>
        <p:spPr>
          <a:xfrm>
            <a:off x="6284115" y="3378954"/>
            <a:ext cx="5907885" cy="3479046"/>
          </a:xfrm>
          <a:custGeom>
            <a:avLst/>
            <a:gdLst>
              <a:gd name="connsiteX0" fmla="*/ 5171297 w 5907885"/>
              <a:gd name="connsiteY0" fmla="*/ 284 h 3479046"/>
              <a:gd name="connsiteX1" fmla="*/ 5813217 w 5907885"/>
              <a:gd name="connsiteY1" fmla="*/ 114238 h 3479046"/>
              <a:gd name="connsiteX2" fmla="*/ 5907885 w 5907885"/>
              <a:gd name="connsiteY2" fmla="*/ 151524 h 3479046"/>
              <a:gd name="connsiteX3" fmla="*/ 5907885 w 5907885"/>
              <a:gd name="connsiteY3" fmla="*/ 3479046 h 3479046"/>
              <a:gd name="connsiteX4" fmla="*/ 0 w 5907885"/>
              <a:gd name="connsiteY4" fmla="*/ 3479046 h 3479046"/>
              <a:gd name="connsiteX5" fmla="*/ 3916974 w 5907885"/>
              <a:gd name="connsiteY5" fmla="*/ 405504 h 3479046"/>
              <a:gd name="connsiteX6" fmla="*/ 3959456 w 5907885"/>
              <a:gd name="connsiteY6" fmla="*/ 373857 h 3479046"/>
              <a:gd name="connsiteX7" fmla="*/ 5052215 w 5907885"/>
              <a:gd name="connsiteY7" fmla="*/ 1756 h 3479046"/>
              <a:gd name="connsiteX8" fmla="*/ 5171297 w 5907885"/>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7885" h="3479046">
                <a:moveTo>
                  <a:pt x="5171297" y="284"/>
                </a:moveTo>
                <a:cubicBezTo>
                  <a:pt x="5389485" y="3908"/>
                  <a:pt x="5606422" y="42249"/>
                  <a:pt x="5813217" y="114238"/>
                </a:cubicBezTo>
                <a:lnTo>
                  <a:pt x="5907885" y="151524"/>
                </a:lnTo>
                <a:lnTo>
                  <a:pt x="5907885"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23000">
                <a:schemeClr val="bg2"/>
              </a:gs>
              <a:gs pos="100000">
                <a:schemeClr val="accent1">
                  <a:lumMod val="60000"/>
                  <a:lumOff val="4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13410AE4-7FC7-589E-B6D3-0DA7B5FC5CE3}"/>
              </a:ext>
            </a:extLst>
          </p:cNvPr>
          <p:cNvSpPr/>
          <p:nvPr/>
        </p:nvSpPr>
        <p:spPr>
          <a:xfrm flipH="1" flipV="1">
            <a:off x="0" y="0"/>
            <a:ext cx="2923855" cy="1479128"/>
          </a:xfrm>
          <a:custGeom>
            <a:avLst/>
            <a:gdLst>
              <a:gd name="connsiteX0" fmla="*/ 2923855 w 2923855"/>
              <a:gd name="connsiteY0" fmla="*/ 1479128 h 1479128"/>
              <a:gd name="connsiteX1" fmla="*/ 0 w 2923855"/>
              <a:gd name="connsiteY1" fmla="*/ 1479128 h 1479128"/>
              <a:gd name="connsiteX2" fmla="*/ 1368245 w 2923855"/>
              <a:gd name="connsiteY2" fmla="*/ 405504 h 1479128"/>
              <a:gd name="connsiteX3" fmla="*/ 1410727 w 2923855"/>
              <a:gd name="connsiteY3" fmla="*/ 373857 h 1479128"/>
              <a:gd name="connsiteX4" fmla="*/ 2503486 w 2923855"/>
              <a:gd name="connsiteY4" fmla="*/ 1756 h 1479128"/>
              <a:gd name="connsiteX5" fmla="*/ 2622568 w 2923855"/>
              <a:gd name="connsiteY5" fmla="*/ 284 h 1479128"/>
              <a:gd name="connsiteX6" fmla="*/ 2785835 w 2923855"/>
              <a:gd name="connsiteY6" fmla="*/ 9494 h 1479128"/>
              <a:gd name="connsiteX7" fmla="*/ 2923855 w 2923855"/>
              <a:gd name="connsiteY7" fmla="*/ 28352 h 147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3855" h="1479128">
                <a:moveTo>
                  <a:pt x="2923855" y="1479128"/>
                </a:moveTo>
                <a:lnTo>
                  <a:pt x="0" y="1479128"/>
                </a:lnTo>
                <a:lnTo>
                  <a:pt x="1368245" y="405504"/>
                </a:lnTo>
                <a:lnTo>
                  <a:pt x="1410727" y="373857"/>
                </a:lnTo>
                <a:cubicBezTo>
                  <a:pt x="1742357" y="139664"/>
                  <a:pt x="2122368" y="17528"/>
                  <a:pt x="2503486" y="1756"/>
                </a:cubicBezTo>
                <a:cubicBezTo>
                  <a:pt x="2543187" y="114"/>
                  <a:pt x="2582898" y="-375"/>
                  <a:pt x="2622568" y="284"/>
                </a:cubicBezTo>
                <a:cubicBezTo>
                  <a:pt x="2677115" y="1190"/>
                  <a:pt x="2731584" y="4266"/>
                  <a:pt x="2785835" y="9494"/>
                </a:cubicBezTo>
                <a:lnTo>
                  <a:pt x="2923855" y="28352"/>
                </a:lnTo>
                <a:close/>
              </a:path>
            </a:pathLst>
          </a:custGeom>
          <a:gradFill>
            <a:gsLst>
              <a:gs pos="33000">
                <a:schemeClr val="bg2"/>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381CBD-08D9-3C9A-7620-24F2D6404893}"/>
              </a:ext>
            </a:extLst>
          </p:cNvPr>
          <p:cNvSpPr>
            <a:spLocks noGrp="1"/>
          </p:cNvSpPr>
          <p:nvPr>
            <p:ph type="title"/>
          </p:nvPr>
        </p:nvSpPr>
        <p:spPr>
          <a:xfrm>
            <a:off x="1066800" y="1709738"/>
            <a:ext cx="6455434" cy="29812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D5AE2B-1716-CEEC-73F8-E81F59192562}"/>
              </a:ext>
            </a:extLst>
          </p:cNvPr>
          <p:cNvSpPr>
            <a:spLocks noGrp="1"/>
          </p:cNvSpPr>
          <p:nvPr>
            <p:ph type="body" idx="1"/>
          </p:nvPr>
        </p:nvSpPr>
        <p:spPr>
          <a:xfrm>
            <a:off x="1066800" y="4759252"/>
            <a:ext cx="5397260" cy="955748"/>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F3052-6EE8-979F-04FB-1B8DF81F29B9}"/>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5" name="Footer Placeholder 4">
            <a:extLst>
              <a:ext uri="{FF2B5EF4-FFF2-40B4-BE49-F238E27FC236}">
                <a16:creationId xmlns:a16="http://schemas.microsoft.com/office/drawing/2014/main" id="{7D986285-161A-6869-27C2-0A159C234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ED64F-5DAB-238D-C34A-1DCCB12221D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75094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84D0-7460-7B08-F1EE-96EABE40212A}"/>
              </a:ext>
            </a:extLst>
          </p:cNvPr>
          <p:cNvSpPr>
            <a:spLocks noGrp="1"/>
          </p:cNvSpPr>
          <p:nvPr>
            <p:ph type="title"/>
          </p:nvPr>
        </p:nvSpPr>
        <p:spPr>
          <a:xfrm>
            <a:off x="1066799" y="936841"/>
            <a:ext cx="10092477" cy="95366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80B7F9-8ECB-7079-A11E-51D3903E2B1A}"/>
              </a:ext>
            </a:extLst>
          </p:cNvPr>
          <p:cNvSpPr>
            <a:spLocks noGrp="1"/>
          </p:cNvSpPr>
          <p:nvPr>
            <p:ph sz="half" idx="1"/>
          </p:nvPr>
        </p:nvSpPr>
        <p:spPr>
          <a:xfrm>
            <a:off x="1066800"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4E97161-CAF5-CA48-D814-7ACD43AB99E1}"/>
              </a:ext>
            </a:extLst>
          </p:cNvPr>
          <p:cNvSpPr>
            <a:spLocks noGrp="1"/>
          </p:cNvSpPr>
          <p:nvPr>
            <p:ph sz="half" idx="2"/>
          </p:nvPr>
        </p:nvSpPr>
        <p:spPr>
          <a:xfrm>
            <a:off x="6349795"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23BD680-4E7A-5155-3CAE-6BD44EE8BA83}"/>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6" name="Footer Placeholder 5">
            <a:extLst>
              <a:ext uri="{FF2B5EF4-FFF2-40B4-BE49-F238E27FC236}">
                <a16:creationId xmlns:a16="http://schemas.microsoft.com/office/drawing/2014/main" id="{4F6A152D-EFF2-B3AA-3F25-14E113673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BD6032-FD7A-BFFD-9BE5-48EDBEFBD147}"/>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07376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7F4D-4855-340E-03F3-4860885EC671}"/>
              </a:ext>
            </a:extLst>
          </p:cNvPr>
          <p:cNvSpPr>
            <a:spLocks noGrp="1"/>
          </p:cNvSpPr>
          <p:nvPr>
            <p:ph type="title"/>
          </p:nvPr>
        </p:nvSpPr>
        <p:spPr>
          <a:xfrm>
            <a:off x="1066800" y="963283"/>
            <a:ext cx="10096500" cy="91600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3CEB472-7426-C288-B5F6-0A1232DCED65}"/>
              </a:ext>
            </a:extLst>
          </p:cNvPr>
          <p:cNvSpPr>
            <a:spLocks noGrp="1"/>
          </p:cNvSpPr>
          <p:nvPr>
            <p:ph type="body" idx="1"/>
          </p:nvPr>
        </p:nvSpPr>
        <p:spPr>
          <a:xfrm>
            <a:off x="1066801" y="1879287"/>
            <a:ext cx="4739628"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4F9C-B6FA-97C3-F618-0CF956CB53B2}"/>
              </a:ext>
            </a:extLst>
          </p:cNvPr>
          <p:cNvSpPr>
            <a:spLocks noGrp="1"/>
          </p:cNvSpPr>
          <p:nvPr>
            <p:ph sz="half" idx="2"/>
          </p:nvPr>
        </p:nvSpPr>
        <p:spPr>
          <a:xfrm>
            <a:off x="1066801" y="2505075"/>
            <a:ext cx="4739628"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5665C-7910-AFA2-350F-42C06ED5AF47}"/>
              </a:ext>
            </a:extLst>
          </p:cNvPr>
          <p:cNvSpPr>
            <a:spLocks noGrp="1"/>
          </p:cNvSpPr>
          <p:nvPr>
            <p:ph type="body" sz="quarter" idx="3"/>
          </p:nvPr>
        </p:nvSpPr>
        <p:spPr>
          <a:xfrm>
            <a:off x="6400330" y="1879287"/>
            <a:ext cx="4762970"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1352E-1DE0-F0CD-6F81-1D8FF59C2B0D}"/>
              </a:ext>
            </a:extLst>
          </p:cNvPr>
          <p:cNvSpPr>
            <a:spLocks noGrp="1"/>
          </p:cNvSpPr>
          <p:nvPr>
            <p:ph sz="quarter" idx="4"/>
          </p:nvPr>
        </p:nvSpPr>
        <p:spPr>
          <a:xfrm>
            <a:off x="6400330" y="2505075"/>
            <a:ext cx="4762970"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38F7E4-7D9E-4736-3269-4F0C46996125}"/>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8" name="Footer Placeholder 7">
            <a:extLst>
              <a:ext uri="{FF2B5EF4-FFF2-40B4-BE49-F238E27FC236}">
                <a16:creationId xmlns:a16="http://schemas.microsoft.com/office/drawing/2014/main" id="{218386CF-9A84-8D2A-BC47-C951DD994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0844D-FE1F-49E7-3BBD-527FB72ECD1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19113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691C-93A5-1364-00A9-A470C289F365}"/>
              </a:ext>
            </a:extLst>
          </p:cNvPr>
          <p:cNvSpPr>
            <a:spLocks noGrp="1"/>
          </p:cNvSpPr>
          <p:nvPr>
            <p:ph type="title"/>
          </p:nvPr>
        </p:nvSpPr>
        <p:spPr>
          <a:xfrm>
            <a:off x="1066800" y="1357223"/>
            <a:ext cx="8886884" cy="104307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6E055BD-4154-B9D1-0B5B-B1E3A06B6B31}"/>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4" name="Footer Placeholder 3">
            <a:extLst>
              <a:ext uri="{FF2B5EF4-FFF2-40B4-BE49-F238E27FC236}">
                <a16:creationId xmlns:a16="http://schemas.microsoft.com/office/drawing/2014/main" id="{0C2A9E4A-03D1-7A8B-233D-014A3248F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CEFC4-D276-DF45-F395-F5BD2EA70114}"/>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50536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2C0AD-76F4-FCE4-2717-0A9AA4351B6D}"/>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3" name="Footer Placeholder 2">
            <a:extLst>
              <a:ext uri="{FF2B5EF4-FFF2-40B4-BE49-F238E27FC236}">
                <a16:creationId xmlns:a16="http://schemas.microsoft.com/office/drawing/2014/main" id="{BE83BB66-3F41-7F1D-5108-B3F679A88E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AA6DA0-07AE-4BE4-B82F-7936D0E3E37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936651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B75-C953-0BD0-4E2E-717767426228}"/>
              </a:ext>
            </a:extLst>
          </p:cNvPr>
          <p:cNvSpPr>
            <a:spLocks noGrp="1"/>
          </p:cNvSpPr>
          <p:nvPr>
            <p:ph type="title"/>
          </p:nvPr>
        </p:nvSpPr>
        <p:spPr>
          <a:xfrm>
            <a:off x="1066800" y="770626"/>
            <a:ext cx="3705225" cy="1286774"/>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8E1AA52-60F3-40F2-673B-5848F4253FF0}"/>
              </a:ext>
            </a:extLst>
          </p:cNvPr>
          <p:cNvSpPr>
            <a:spLocks noGrp="1"/>
          </p:cNvSpPr>
          <p:nvPr>
            <p:ph idx="1"/>
          </p:nvPr>
        </p:nvSpPr>
        <p:spPr>
          <a:xfrm>
            <a:off x="5183188" y="1075426"/>
            <a:ext cx="5980112" cy="4768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0167E8-C561-5A72-AED3-442F66DDEE31}"/>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DBFED3-7CB3-1B8B-9504-13A121CAD015}"/>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6" name="Footer Placeholder 5">
            <a:extLst>
              <a:ext uri="{FF2B5EF4-FFF2-40B4-BE49-F238E27FC236}">
                <a16:creationId xmlns:a16="http://schemas.microsoft.com/office/drawing/2014/main" id="{152456C9-19A0-4441-B1AF-B7AFBF642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898EA-84CC-411C-0012-D314953696B9}"/>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616082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1E10-1458-2553-05B4-313F7E26D210}"/>
              </a:ext>
            </a:extLst>
          </p:cNvPr>
          <p:cNvSpPr>
            <a:spLocks noGrp="1"/>
          </p:cNvSpPr>
          <p:nvPr>
            <p:ph type="title"/>
          </p:nvPr>
        </p:nvSpPr>
        <p:spPr>
          <a:xfrm>
            <a:off x="1066800" y="782128"/>
            <a:ext cx="3705225" cy="1275272"/>
          </a:xfrm>
        </p:spPr>
        <p:txBody>
          <a:bodyPr anchor="b">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3C0F677-F177-6DED-1920-685B9D9FF254}"/>
              </a:ext>
            </a:extLst>
          </p:cNvPr>
          <p:cNvSpPr>
            <a:spLocks noGrp="1"/>
          </p:cNvSpPr>
          <p:nvPr>
            <p:ph type="pic" idx="1"/>
          </p:nvPr>
        </p:nvSpPr>
        <p:spPr>
          <a:xfrm>
            <a:off x="5183188" y="1143000"/>
            <a:ext cx="5980112"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C4D1CB1-2109-480E-8904-4077C94D6E7D}"/>
              </a:ext>
            </a:extLst>
          </p:cNvPr>
          <p:cNvSpPr>
            <a:spLocks noGrp="1"/>
          </p:cNvSpPr>
          <p:nvPr>
            <p:ph type="body" sz="half" idx="2"/>
          </p:nvPr>
        </p:nvSpPr>
        <p:spPr>
          <a:xfrm>
            <a:off x="1066800" y="2057400"/>
            <a:ext cx="3705225" cy="3657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0DB38-7CB9-2140-BC21-6D2E7DD0B6B5}"/>
              </a:ext>
            </a:extLst>
          </p:cNvPr>
          <p:cNvSpPr>
            <a:spLocks noGrp="1"/>
          </p:cNvSpPr>
          <p:nvPr>
            <p:ph type="dt" sz="half" idx="10"/>
          </p:nvPr>
        </p:nvSpPr>
        <p:spPr/>
        <p:txBody>
          <a:bodyPr/>
          <a:lstStyle/>
          <a:p>
            <a:fld id="{1E351CED-465B-40B5-ADCE-957C918F227B}" type="datetimeFigureOut">
              <a:rPr lang="en-US" smtClean="0"/>
              <a:t>6/21/2023</a:t>
            </a:fld>
            <a:endParaRPr lang="en-US"/>
          </a:p>
        </p:txBody>
      </p:sp>
      <p:sp>
        <p:nvSpPr>
          <p:cNvPr id="6" name="Footer Placeholder 5">
            <a:extLst>
              <a:ext uri="{FF2B5EF4-FFF2-40B4-BE49-F238E27FC236}">
                <a16:creationId xmlns:a16="http://schemas.microsoft.com/office/drawing/2014/main" id="{C7B448AD-3B1D-4B5E-CAB9-BB5FD2CDE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EF53D-CF5A-87A2-E973-3B8CCDEBAA2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778565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1F4A25-A386-9574-775C-E5E5F9FC352A}"/>
              </a:ext>
            </a:extLst>
          </p:cNvPr>
          <p:cNvSpPr>
            <a:spLocks noGrp="1"/>
          </p:cNvSpPr>
          <p:nvPr>
            <p:ph type="title"/>
          </p:nvPr>
        </p:nvSpPr>
        <p:spPr>
          <a:xfrm>
            <a:off x="1066800" y="936841"/>
            <a:ext cx="8886884" cy="95366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4F7885F-2B7B-74DB-9996-E0ACEBC9DB25}"/>
              </a:ext>
            </a:extLst>
          </p:cNvPr>
          <p:cNvSpPr>
            <a:spLocks noGrp="1"/>
          </p:cNvSpPr>
          <p:nvPr>
            <p:ph type="body" idx="1"/>
          </p:nvPr>
        </p:nvSpPr>
        <p:spPr>
          <a:xfrm>
            <a:off x="1069848" y="2139696"/>
            <a:ext cx="8883836" cy="3677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04F519-BA47-2B81-CC1C-7E1F119EC69E}"/>
              </a:ext>
            </a:extLst>
          </p:cNvPr>
          <p:cNvSpPr>
            <a:spLocks noGrp="1"/>
          </p:cNvSpPr>
          <p:nvPr>
            <p:ph type="dt" sz="half" idx="2"/>
          </p:nvPr>
        </p:nvSpPr>
        <p:spPr>
          <a:xfrm rot="5400000">
            <a:off x="10477379" y="4629744"/>
            <a:ext cx="2653508" cy="365125"/>
          </a:xfrm>
          <a:prstGeom prst="rect">
            <a:avLst/>
          </a:prstGeom>
        </p:spPr>
        <p:txBody>
          <a:bodyPr vert="horz" lIns="91440" tIns="45720" rIns="91440" bIns="45720" rtlCol="0" anchor="ctr"/>
          <a:lstStyle>
            <a:lvl1pPr algn="r">
              <a:defRPr sz="900">
                <a:solidFill>
                  <a:schemeClr val="tx1"/>
                </a:solidFill>
              </a:defRPr>
            </a:lvl1pPr>
          </a:lstStyle>
          <a:p>
            <a:fld id="{1E351CED-465B-40B5-ADCE-957C918F227B}" type="datetimeFigureOut">
              <a:rPr lang="en-US" smtClean="0"/>
              <a:t>6/21/2023</a:t>
            </a:fld>
            <a:endParaRPr lang="en-US"/>
          </a:p>
        </p:txBody>
      </p:sp>
      <p:sp>
        <p:nvSpPr>
          <p:cNvPr id="5" name="Footer Placeholder 4">
            <a:extLst>
              <a:ext uri="{FF2B5EF4-FFF2-40B4-BE49-F238E27FC236}">
                <a16:creationId xmlns:a16="http://schemas.microsoft.com/office/drawing/2014/main" id="{BE952D7B-C352-1630-4C3D-7D5983C04D4A}"/>
              </a:ext>
            </a:extLst>
          </p:cNvPr>
          <p:cNvSpPr>
            <a:spLocks noGrp="1"/>
          </p:cNvSpPr>
          <p:nvPr>
            <p:ph type="ftr" sz="quarter" idx="3"/>
          </p:nvPr>
        </p:nvSpPr>
        <p:spPr>
          <a:xfrm>
            <a:off x="8610602" y="6318446"/>
            <a:ext cx="2743198"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F96E04F0-DF9B-480B-CC46-BAE7A81FB7E6}"/>
              </a:ext>
            </a:extLst>
          </p:cNvPr>
          <p:cNvSpPr>
            <a:spLocks noGrp="1"/>
          </p:cNvSpPr>
          <p:nvPr>
            <p:ph type="sldNum" sz="quarter" idx="4"/>
          </p:nvPr>
        </p:nvSpPr>
        <p:spPr>
          <a:xfrm>
            <a:off x="11353800" y="6318446"/>
            <a:ext cx="615696" cy="365125"/>
          </a:xfrm>
          <a:prstGeom prst="rect">
            <a:avLst/>
          </a:prstGeom>
        </p:spPr>
        <p:txBody>
          <a:bodyPr vert="horz" lIns="91440" tIns="45720" rIns="91440" bIns="45720" rtlCol="0" anchor="ctr"/>
          <a:lstStyle>
            <a:lvl1pPr algn="r">
              <a:defRPr sz="1600" b="1">
                <a:solidFill>
                  <a:schemeClr val="tx1"/>
                </a:solidFill>
              </a:defRPr>
            </a:lvl1pPr>
          </a:lstStyle>
          <a:p>
            <a:fld id="{5A33CB2A-1702-4C1D-9CC4-8D472D39F19E}" type="slidenum">
              <a:rPr lang="en-US" smtClean="0"/>
              <a:t>‹#›</a:t>
            </a:fld>
            <a:endParaRPr lang="en-US"/>
          </a:p>
        </p:txBody>
      </p:sp>
    </p:spTree>
    <p:extLst>
      <p:ext uri="{BB962C8B-B14F-4D97-AF65-F5344CB8AC3E}">
        <p14:creationId xmlns:p14="http://schemas.microsoft.com/office/powerpoint/2010/main" val="16821821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ass.edu/forfacstaff/classificationspecs/home.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bseferian@massteacher.org" TargetMode="External"/><Relationship Id="rId2" Type="http://schemas.openxmlformats.org/officeDocument/2006/relationships/hyperlink" Target="mailto:cfitzpatrick@massteacher.org" TargetMode="External"/><Relationship Id="rId1" Type="http://schemas.openxmlformats.org/officeDocument/2006/relationships/slideLayout" Target="../slideLayouts/slideLayout2.xml"/><Relationship Id="rId5" Type="http://schemas.openxmlformats.org/officeDocument/2006/relationships/hyperlink" Target="mailto:mcccfitzy@comcast.net" TargetMode="External"/><Relationship Id="rId4" Type="http://schemas.openxmlformats.org/officeDocument/2006/relationships/hyperlink" Target="mailto:trocco@massteacher.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mass.edu/forfacstaff/classificationspecs/home.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ass.edu/forfacstaff/classificationspecs/home.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68B51F-0397-D568-D929-A4F9A9CC4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a16="http://schemas.microsoft.com/office/drawing/2014/main" id="{BB71A082-F05A-E6DB-DD74-08100AD9ED48}"/>
              </a:ext>
            </a:extLst>
          </p:cNvPr>
          <p:cNvPicPr>
            <a:picLocks noChangeAspect="1"/>
          </p:cNvPicPr>
          <p:nvPr/>
        </p:nvPicPr>
        <p:blipFill rotWithShape="1">
          <a:blip r:embed="rId2"/>
          <a:srcRect/>
          <a:stretch/>
        </p:blipFill>
        <p:spPr>
          <a:xfrm>
            <a:off x="20" y="10"/>
            <a:ext cx="12191979" cy="6857989"/>
          </a:xfrm>
          <a:prstGeom prst="rect">
            <a:avLst/>
          </a:prstGeom>
        </p:spPr>
      </p:pic>
      <p:sp>
        <p:nvSpPr>
          <p:cNvPr id="11" name="Freeform: Shape 10">
            <a:extLst>
              <a:ext uri="{FF2B5EF4-FFF2-40B4-BE49-F238E27FC236}">
                <a16:creationId xmlns:a16="http://schemas.microsoft.com/office/drawing/2014/main" id="{50F200B6-228D-F4F2-C6FF-D4257EC20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H="1">
            <a:off x="4556932" y="3127849"/>
            <a:ext cx="7654355" cy="3796328"/>
          </a:xfrm>
          <a:custGeom>
            <a:avLst/>
            <a:gdLst>
              <a:gd name="connsiteX0" fmla="*/ 1835852 w 7654355"/>
              <a:gd name="connsiteY0" fmla="*/ 1549 h 3796328"/>
              <a:gd name="connsiteX1" fmla="*/ 20604 w 7654355"/>
              <a:gd name="connsiteY1" fmla="*/ 803783 h 3796328"/>
              <a:gd name="connsiteX2" fmla="*/ 0 w 7654355"/>
              <a:gd name="connsiteY2" fmla="*/ 826352 h 3796328"/>
              <a:gd name="connsiteX3" fmla="*/ 51841 w 7654355"/>
              <a:gd name="connsiteY3" fmla="*/ 3796328 h 3796328"/>
              <a:gd name="connsiteX4" fmla="*/ 7654355 w 7654355"/>
              <a:gd name="connsiteY4" fmla="*/ 3663625 h 3796328"/>
              <a:gd name="connsiteX5" fmla="*/ 3473222 w 7654355"/>
              <a:gd name="connsiteY5" fmla="*/ 499129 h 3796328"/>
              <a:gd name="connsiteX6" fmla="*/ 3417360 w 7654355"/>
              <a:gd name="connsiteY6" fmla="*/ 459014 h 3796328"/>
              <a:gd name="connsiteX7" fmla="*/ 1990462 w 7654355"/>
              <a:gd name="connsiteY7" fmla="*/ 763 h 3796328"/>
              <a:gd name="connsiteX8" fmla="*/ 1835852 w 7654355"/>
              <a:gd name="connsiteY8" fmla="*/ 1549 h 3796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4355" h="3796328">
                <a:moveTo>
                  <a:pt x="1835852" y="1549"/>
                </a:moveTo>
                <a:cubicBezTo>
                  <a:pt x="1166613" y="24353"/>
                  <a:pt x="510847" y="298769"/>
                  <a:pt x="20604" y="803783"/>
                </a:cubicBezTo>
                <a:lnTo>
                  <a:pt x="0" y="826352"/>
                </a:lnTo>
                <a:lnTo>
                  <a:pt x="51841" y="3796328"/>
                </a:lnTo>
                <a:lnTo>
                  <a:pt x="7654355" y="3663625"/>
                </a:lnTo>
                <a:lnTo>
                  <a:pt x="3473222" y="499129"/>
                </a:lnTo>
                <a:lnTo>
                  <a:pt x="3417360" y="459014"/>
                </a:lnTo>
                <a:cubicBezTo>
                  <a:pt x="2981578" y="162529"/>
                  <a:pt x="2485536" y="12600"/>
                  <a:pt x="1990462" y="763"/>
                </a:cubicBezTo>
                <a:cubicBezTo>
                  <a:pt x="1938891" y="-470"/>
                  <a:pt x="1887332" y="-206"/>
                  <a:pt x="1835852" y="1549"/>
                </a:cubicBezTo>
                <a:close/>
              </a:path>
            </a:pathLst>
          </a:custGeom>
          <a:gradFill>
            <a:gsLst>
              <a:gs pos="22000">
                <a:schemeClr val="bg2">
                  <a:alpha val="80000"/>
                </a:schemeClr>
              </a:gs>
              <a:gs pos="100000">
                <a:schemeClr val="accent1">
                  <a:lumMod val="60000"/>
                  <a:lumOff val="40000"/>
                  <a:alpha val="84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AD2FF48-2D07-8278-02F5-C5B7C0376F9A}"/>
              </a:ext>
            </a:extLst>
          </p:cNvPr>
          <p:cNvSpPr>
            <a:spLocks noGrp="1"/>
          </p:cNvSpPr>
          <p:nvPr>
            <p:ph type="ctrTitle"/>
          </p:nvPr>
        </p:nvSpPr>
        <p:spPr>
          <a:xfrm>
            <a:off x="7128164" y="4906317"/>
            <a:ext cx="4224916" cy="1232744"/>
          </a:xfrm>
        </p:spPr>
        <p:txBody>
          <a:bodyPr anchor="ctr">
            <a:normAutofit fontScale="90000"/>
          </a:bodyPr>
          <a:lstStyle/>
          <a:p>
            <a:pPr algn="r"/>
            <a:r>
              <a:rPr lang="en-US" sz="3200" dirty="0"/>
              <a:t>Professional Staff Workloads and the E7 Form Process</a:t>
            </a:r>
          </a:p>
        </p:txBody>
      </p:sp>
    </p:spTree>
    <p:extLst>
      <p:ext uri="{BB962C8B-B14F-4D97-AF65-F5344CB8AC3E}">
        <p14:creationId xmlns:p14="http://schemas.microsoft.com/office/powerpoint/2010/main" val="1625878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F217-6F67-2268-FCB2-F25E043BA778}"/>
              </a:ext>
            </a:extLst>
          </p:cNvPr>
          <p:cNvSpPr>
            <a:spLocks noGrp="1"/>
          </p:cNvSpPr>
          <p:nvPr>
            <p:ph type="title"/>
          </p:nvPr>
        </p:nvSpPr>
        <p:spPr/>
        <p:txBody>
          <a:bodyPr/>
          <a:lstStyle/>
          <a:p>
            <a:pPr algn="ctr"/>
            <a:r>
              <a:rPr lang="en-US" dirty="0"/>
              <a:t>Other Duties</a:t>
            </a:r>
          </a:p>
        </p:txBody>
      </p:sp>
      <p:sp>
        <p:nvSpPr>
          <p:cNvPr id="3" name="Content Placeholder 2">
            <a:extLst>
              <a:ext uri="{FF2B5EF4-FFF2-40B4-BE49-F238E27FC236}">
                <a16:creationId xmlns:a16="http://schemas.microsoft.com/office/drawing/2014/main" id="{C11CAB9A-6137-7CD3-84CD-0A1C087C988B}"/>
              </a:ext>
            </a:extLst>
          </p:cNvPr>
          <p:cNvSpPr>
            <a:spLocks noGrp="1"/>
          </p:cNvSpPr>
          <p:nvPr>
            <p:ph idx="1"/>
          </p:nvPr>
        </p:nvSpPr>
        <p:spPr/>
        <p:txBody>
          <a:bodyPr/>
          <a:lstStyle/>
          <a:p>
            <a:r>
              <a:rPr lang="en-US" dirty="0"/>
              <a:t>Most, if not all, E7s will include the phrase “</a:t>
            </a:r>
            <a:r>
              <a:rPr lang="en-US" i="1" dirty="0"/>
              <a:t>other duties as assigned</a:t>
            </a:r>
            <a:r>
              <a:rPr lang="en-US" dirty="0"/>
              <a:t>.”  Those duties must be related the work of the position in general (on the E7).  Ex. an advisor should not be asked to do Librarian work.</a:t>
            </a:r>
          </a:p>
          <a:p>
            <a:r>
              <a:rPr lang="en-US" dirty="0"/>
              <a:t>If you are regularly asked to do a task as an “other duty” you should strongly consider requesting it be added to your E7.</a:t>
            </a:r>
          </a:p>
        </p:txBody>
      </p:sp>
    </p:spTree>
    <p:extLst>
      <p:ext uri="{BB962C8B-B14F-4D97-AF65-F5344CB8AC3E}">
        <p14:creationId xmlns:p14="http://schemas.microsoft.com/office/powerpoint/2010/main" val="2044040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60C0C-8AE8-82EF-2E8A-D5A6BCAE1A2A}"/>
              </a:ext>
            </a:extLst>
          </p:cNvPr>
          <p:cNvSpPr>
            <a:spLocks noGrp="1"/>
          </p:cNvSpPr>
          <p:nvPr>
            <p:ph type="title"/>
          </p:nvPr>
        </p:nvSpPr>
        <p:spPr>
          <a:xfrm>
            <a:off x="1220709" y="149188"/>
            <a:ext cx="8886884" cy="953669"/>
          </a:xfrm>
        </p:spPr>
        <p:txBody>
          <a:bodyPr/>
          <a:lstStyle/>
          <a:p>
            <a:pPr algn="ctr"/>
            <a:r>
              <a:rPr lang="en-US" dirty="0"/>
              <a:t>E7s and classification</a:t>
            </a:r>
          </a:p>
        </p:txBody>
      </p:sp>
      <p:sp>
        <p:nvSpPr>
          <p:cNvPr id="3" name="Content Placeholder 2">
            <a:extLst>
              <a:ext uri="{FF2B5EF4-FFF2-40B4-BE49-F238E27FC236}">
                <a16:creationId xmlns:a16="http://schemas.microsoft.com/office/drawing/2014/main" id="{6D0CA8E7-A998-0E11-6805-71F7FE47C832}"/>
              </a:ext>
            </a:extLst>
          </p:cNvPr>
          <p:cNvSpPr>
            <a:spLocks noGrp="1"/>
          </p:cNvSpPr>
          <p:nvPr>
            <p:ph idx="1"/>
          </p:nvPr>
        </p:nvSpPr>
        <p:spPr>
          <a:xfrm>
            <a:off x="769545" y="1501211"/>
            <a:ext cx="10972800" cy="5207601"/>
          </a:xfrm>
        </p:spPr>
        <p:txBody>
          <a:bodyPr>
            <a:normAutofit/>
          </a:bodyPr>
          <a:lstStyle/>
          <a:p>
            <a:r>
              <a:rPr lang="en-US" dirty="0"/>
              <a:t>You want to make sure you have a E7 so your job duties are clear and defined rather than infinite and/or ambiguous.</a:t>
            </a:r>
          </a:p>
          <a:p>
            <a:r>
              <a:rPr lang="en-US" dirty="0"/>
              <a:t>If you want to reclassify your position (to move to a higher grade of pay) your application will be compared against your E7.  That means you need to have one and you need to properly reflect everything you do.  (Not all classifications have a higher classification).</a:t>
            </a:r>
          </a:p>
          <a:p>
            <a:pPr lvl="1"/>
            <a:r>
              <a:rPr lang="en-US" dirty="0"/>
              <a:t>You need have a complete E7 before applying for reclassification.</a:t>
            </a:r>
          </a:p>
          <a:p>
            <a:r>
              <a:rPr lang="en-US" dirty="0"/>
              <a:t>An E7 should NOT be a list of everything in a classification spec.  Specs are a list of all the possible duties someone with that title could be doing, not a list of everything one person should be doing in one job – it is too much.</a:t>
            </a:r>
            <a:endParaRPr lang="en-US" dirty="0">
              <a:solidFill>
                <a:schemeClr val="accent2">
                  <a:lumMod val="75000"/>
                </a:schemeClr>
              </a:solidFill>
            </a:endParaRPr>
          </a:p>
          <a:p>
            <a:r>
              <a:rPr lang="en-US" dirty="0"/>
              <a:t>The classification specifications can be found here: </a:t>
            </a:r>
            <a:r>
              <a:rPr lang="en-US" dirty="0">
                <a:hlinkClick r:id="rId2"/>
              </a:rPr>
              <a:t>https://www.mass.edu/forfacstaff/classificationspecs/home.asp</a:t>
            </a:r>
            <a:endParaRPr lang="en-US" dirty="0">
              <a:solidFill>
                <a:srgbClr val="FF0000"/>
              </a:solidFill>
              <a:latin typeface="+mj-lt"/>
            </a:endParaRPr>
          </a:p>
          <a:p>
            <a:endParaRPr lang="en-US" dirty="0"/>
          </a:p>
          <a:p>
            <a:endParaRPr lang="en-US" dirty="0"/>
          </a:p>
        </p:txBody>
      </p:sp>
    </p:spTree>
    <p:extLst>
      <p:ext uri="{BB962C8B-B14F-4D97-AF65-F5344CB8AC3E}">
        <p14:creationId xmlns:p14="http://schemas.microsoft.com/office/powerpoint/2010/main" val="3979256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E47A8-D8F4-D8E2-642C-DF557409ED78}"/>
              </a:ext>
            </a:extLst>
          </p:cNvPr>
          <p:cNvSpPr>
            <a:spLocks noGrp="1"/>
          </p:cNvSpPr>
          <p:nvPr>
            <p:ph type="title"/>
          </p:nvPr>
        </p:nvSpPr>
        <p:spPr/>
        <p:txBody>
          <a:bodyPr/>
          <a:lstStyle/>
          <a:p>
            <a:pPr algn="ctr"/>
            <a:r>
              <a:rPr lang="en-US" dirty="0"/>
              <a:t>Reclassification (Article 21.09)</a:t>
            </a:r>
          </a:p>
        </p:txBody>
      </p:sp>
      <p:sp>
        <p:nvSpPr>
          <p:cNvPr id="3" name="Content Placeholder 2">
            <a:extLst>
              <a:ext uri="{FF2B5EF4-FFF2-40B4-BE49-F238E27FC236}">
                <a16:creationId xmlns:a16="http://schemas.microsoft.com/office/drawing/2014/main" id="{1D2550C5-04FC-1120-DCB2-FD18089C6957}"/>
              </a:ext>
            </a:extLst>
          </p:cNvPr>
          <p:cNvSpPr>
            <a:spLocks noGrp="1"/>
          </p:cNvSpPr>
          <p:nvPr>
            <p:ph idx="1"/>
          </p:nvPr>
        </p:nvSpPr>
        <p:spPr/>
        <p:txBody>
          <a:bodyPr>
            <a:normAutofit fontScale="85000" lnSpcReduction="10000"/>
          </a:bodyPr>
          <a:lstStyle/>
          <a:p>
            <a:r>
              <a:rPr lang="en-US" dirty="0"/>
              <a:t>If you feel that you are doing work that is more appropriate for a higher classification you can request a review by HR to be reclassified.  Compare your E7 to your current classification specification and see if there a different specification that more closely reflects your work (you will need to explain how as part of your request).  Make a list of duties that align with the higher classification are on your E-7.</a:t>
            </a:r>
          </a:p>
          <a:p>
            <a:r>
              <a:rPr lang="en-US" dirty="0"/>
              <a:t>Remember that if there are duties that you perform on a regular basis that are not on your E-7 you should revise your E-7 </a:t>
            </a:r>
            <a:r>
              <a:rPr lang="en-US" u="sng" dirty="0"/>
              <a:t>before</a:t>
            </a:r>
            <a:r>
              <a:rPr lang="en-US" dirty="0"/>
              <a:t> requesting a review.</a:t>
            </a:r>
          </a:p>
          <a:p>
            <a:r>
              <a:rPr lang="en-US" dirty="0"/>
              <a:t>The college will audit your position (based on your E7) and give a written decision within 90 days.  They must respond to the request.</a:t>
            </a:r>
          </a:p>
          <a:p>
            <a:r>
              <a:rPr lang="en-US" dirty="0"/>
              <a:t>Use form XXI-4 in the MCCC Day contract to request a review.</a:t>
            </a:r>
          </a:p>
          <a:p>
            <a:r>
              <a:rPr lang="en-US" dirty="0"/>
              <a:t>If HR denies you there is an appeal process, but it still requires administration approval to be reclassified.</a:t>
            </a:r>
          </a:p>
        </p:txBody>
      </p:sp>
    </p:spTree>
    <p:extLst>
      <p:ext uri="{BB962C8B-B14F-4D97-AF65-F5344CB8AC3E}">
        <p14:creationId xmlns:p14="http://schemas.microsoft.com/office/powerpoint/2010/main" val="3758323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up of a document">
            <a:extLst>
              <a:ext uri="{FF2B5EF4-FFF2-40B4-BE49-F238E27FC236}">
                <a16:creationId xmlns:a16="http://schemas.microsoft.com/office/drawing/2014/main" id="{8CC8656E-EBED-4769-EC89-DDB4D1A7C4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3243" y="70349"/>
            <a:ext cx="5350625" cy="6787651"/>
          </a:xfrm>
        </p:spPr>
      </p:pic>
    </p:spTree>
    <p:extLst>
      <p:ext uri="{BB962C8B-B14F-4D97-AF65-F5344CB8AC3E}">
        <p14:creationId xmlns:p14="http://schemas.microsoft.com/office/powerpoint/2010/main" val="1098709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60C0C-8AE8-82EF-2E8A-D5A6BCAE1A2A}"/>
              </a:ext>
            </a:extLst>
          </p:cNvPr>
          <p:cNvSpPr>
            <a:spLocks noGrp="1"/>
          </p:cNvSpPr>
          <p:nvPr>
            <p:ph type="title"/>
          </p:nvPr>
        </p:nvSpPr>
        <p:spPr>
          <a:xfrm>
            <a:off x="1220709" y="149188"/>
            <a:ext cx="8886884" cy="953669"/>
          </a:xfrm>
        </p:spPr>
        <p:txBody>
          <a:bodyPr/>
          <a:lstStyle/>
          <a:p>
            <a:pPr algn="ctr"/>
            <a:r>
              <a:rPr lang="en-US" dirty="0"/>
              <a:t>E7s and evaluation</a:t>
            </a:r>
          </a:p>
        </p:txBody>
      </p:sp>
      <p:sp>
        <p:nvSpPr>
          <p:cNvPr id="3" name="Content Placeholder 2">
            <a:extLst>
              <a:ext uri="{FF2B5EF4-FFF2-40B4-BE49-F238E27FC236}">
                <a16:creationId xmlns:a16="http://schemas.microsoft.com/office/drawing/2014/main" id="{6D0CA8E7-A998-0E11-6805-71F7FE47C832}"/>
              </a:ext>
            </a:extLst>
          </p:cNvPr>
          <p:cNvSpPr>
            <a:spLocks noGrp="1"/>
          </p:cNvSpPr>
          <p:nvPr>
            <p:ph idx="1"/>
          </p:nvPr>
        </p:nvSpPr>
        <p:spPr>
          <a:xfrm>
            <a:off x="597528" y="1348966"/>
            <a:ext cx="10710250" cy="4753263"/>
          </a:xfrm>
        </p:spPr>
        <p:txBody>
          <a:bodyPr>
            <a:normAutofit/>
          </a:bodyPr>
          <a:lstStyle/>
          <a:p>
            <a:r>
              <a:rPr lang="en-US" dirty="0"/>
              <a:t>You also want an accurate E7 as that is what you will be evaluated against – it is 75% of the evaluation.</a:t>
            </a:r>
          </a:p>
          <a:p>
            <a:pPr algn="l">
              <a:lnSpc>
                <a:spcPct val="100000"/>
              </a:lnSpc>
            </a:pPr>
            <a:r>
              <a:rPr lang="en-US" sz="1800" b="1" i="0" u="none" strike="noStrike" baseline="0" dirty="0">
                <a:solidFill>
                  <a:srgbClr val="010202"/>
                </a:solidFill>
              </a:rPr>
              <a:t>13.03 B 1 </a:t>
            </a:r>
            <a:r>
              <a:rPr lang="en-US" sz="1800" b="0" i="0" u="none" strike="noStrike" baseline="0" dirty="0">
                <a:solidFill>
                  <a:srgbClr val="010202"/>
                </a:solidFill>
              </a:rPr>
              <a:t>- </a:t>
            </a:r>
            <a:r>
              <a:rPr lang="en-US" sz="1800" b="0" i="1" u="none" strike="noStrike" baseline="0" dirty="0">
                <a:solidFill>
                  <a:srgbClr val="010202"/>
                </a:solidFill>
              </a:rPr>
              <a:t>The President of the College or the President’s designee shall annually evaluate each professional staff member, except as provided in Article 13.04, and shall consider only the components listed below. The results of the evaluation shall be applied in a uniform manner and shall be assigned the following weights:</a:t>
            </a:r>
          </a:p>
          <a:p>
            <a:pPr algn="l">
              <a:lnSpc>
                <a:spcPct val="100000"/>
              </a:lnSpc>
            </a:pPr>
            <a:endParaRPr lang="en-US" sz="1800" b="0" i="1" u="none" strike="noStrike" baseline="0" dirty="0">
              <a:solidFill>
                <a:srgbClr val="010202"/>
              </a:solidFill>
            </a:endParaRPr>
          </a:p>
          <a:p>
            <a:pPr marL="0" indent="0" algn="ctr">
              <a:lnSpc>
                <a:spcPct val="100000"/>
              </a:lnSpc>
              <a:spcBef>
                <a:spcPts val="0"/>
              </a:spcBef>
              <a:buNone/>
            </a:pPr>
            <a:r>
              <a:rPr lang="en-US" sz="1800" b="0" i="1" u="none" strike="noStrike" baseline="0" dirty="0">
                <a:solidFill>
                  <a:srgbClr val="010202"/>
                </a:solidFill>
              </a:rPr>
              <a:t>Work Performance 75%</a:t>
            </a:r>
          </a:p>
          <a:p>
            <a:pPr marL="0" indent="0" algn="ctr">
              <a:lnSpc>
                <a:spcPct val="100000"/>
              </a:lnSpc>
              <a:spcBef>
                <a:spcPts val="0"/>
              </a:spcBef>
              <a:buNone/>
            </a:pPr>
            <a:r>
              <a:rPr lang="en-US" sz="1800" b="0" i="1" u="none" strike="noStrike" baseline="0" dirty="0">
                <a:solidFill>
                  <a:srgbClr val="010202"/>
                </a:solidFill>
              </a:rPr>
              <a:t>College Service 10%</a:t>
            </a:r>
          </a:p>
          <a:p>
            <a:pPr marL="0" indent="0" algn="ctr">
              <a:lnSpc>
                <a:spcPct val="100000"/>
              </a:lnSpc>
              <a:spcBef>
                <a:spcPts val="0"/>
              </a:spcBef>
              <a:buNone/>
            </a:pPr>
            <a:r>
              <a:rPr lang="en-US" sz="1800" b="0" i="1" u="none" strike="noStrike" baseline="0" dirty="0">
                <a:solidFill>
                  <a:srgbClr val="010202"/>
                </a:solidFill>
              </a:rPr>
              <a:t>Personnel File Review 15%</a:t>
            </a:r>
            <a:endParaRPr lang="en-US" i="1" dirty="0"/>
          </a:p>
          <a:p>
            <a:pPr algn="l">
              <a:lnSpc>
                <a:spcPct val="100000"/>
              </a:lnSpc>
            </a:pPr>
            <a:r>
              <a:rPr lang="en-US" b="1" dirty="0"/>
              <a:t>13.03 B 2 </a:t>
            </a:r>
            <a:r>
              <a:rPr lang="en-US" dirty="0"/>
              <a:t>– </a:t>
            </a:r>
            <a:r>
              <a:rPr lang="en-US" sz="1800" b="0" i="1" u="none" strike="noStrike" baseline="0" dirty="0"/>
              <a:t>The basis for evaluation of job duties and responsibilities shall be the annual E-7 Form or Forms if an employee had more than one E-7 during the evaluation year</a:t>
            </a:r>
            <a:r>
              <a:rPr lang="en-US" sz="1800" b="0" i="0" u="none" strike="noStrike" baseline="0" dirty="0"/>
              <a:t>.</a:t>
            </a:r>
            <a:endParaRPr lang="en-US" dirty="0"/>
          </a:p>
        </p:txBody>
      </p:sp>
    </p:spTree>
    <p:extLst>
      <p:ext uri="{BB962C8B-B14F-4D97-AF65-F5344CB8AC3E}">
        <p14:creationId xmlns:p14="http://schemas.microsoft.com/office/powerpoint/2010/main" val="1766603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DFBCB-B2A9-1C5B-5C02-59D83893F36C}"/>
              </a:ext>
            </a:extLst>
          </p:cNvPr>
          <p:cNvSpPr>
            <a:spLocks noGrp="1"/>
          </p:cNvSpPr>
          <p:nvPr>
            <p:ph type="title"/>
          </p:nvPr>
        </p:nvSpPr>
        <p:spPr>
          <a:xfrm>
            <a:off x="704850" y="565366"/>
            <a:ext cx="8886884" cy="953669"/>
          </a:xfrm>
        </p:spPr>
        <p:txBody>
          <a:bodyPr/>
          <a:lstStyle/>
          <a:p>
            <a:pPr algn="ctr"/>
            <a:r>
              <a:rPr lang="en-US" dirty="0"/>
              <a:t>Who to contact with questions:</a:t>
            </a:r>
          </a:p>
        </p:txBody>
      </p:sp>
      <p:sp>
        <p:nvSpPr>
          <p:cNvPr id="3" name="Content Placeholder 2">
            <a:extLst>
              <a:ext uri="{FF2B5EF4-FFF2-40B4-BE49-F238E27FC236}">
                <a16:creationId xmlns:a16="http://schemas.microsoft.com/office/drawing/2014/main" id="{5C3A618D-F414-FAEA-2B04-63EAF9BEFBDC}"/>
              </a:ext>
            </a:extLst>
          </p:cNvPr>
          <p:cNvSpPr>
            <a:spLocks noGrp="1"/>
          </p:cNvSpPr>
          <p:nvPr>
            <p:ph idx="1"/>
          </p:nvPr>
        </p:nvSpPr>
        <p:spPr>
          <a:xfrm>
            <a:off x="828675" y="1685925"/>
            <a:ext cx="9125009" cy="4743449"/>
          </a:xfrm>
        </p:spPr>
        <p:txBody>
          <a:bodyPr>
            <a:normAutofit fontScale="85000" lnSpcReduction="10000"/>
          </a:bodyPr>
          <a:lstStyle/>
          <a:p>
            <a:pPr marL="0" indent="0">
              <a:buNone/>
            </a:pPr>
            <a:r>
              <a:rPr lang="en-US" sz="2400" dirty="0"/>
              <a:t>Start with your chapter leadership, as they should always be in the loop</a:t>
            </a:r>
          </a:p>
          <a:p>
            <a:pPr marL="0" indent="0">
              <a:buNone/>
            </a:pPr>
            <a:endParaRPr lang="en-US" b="1" dirty="0"/>
          </a:p>
          <a:p>
            <a:pPr marL="0" indent="0">
              <a:buNone/>
            </a:pPr>
            <a:r>
              <a:rPr lang="en-US" b="1" dirty="0"/>
              <a:t>MTA Field Representatives</a:t>
            </a:r>
          </a:p>
          <a:p>
            <a:pPr marL="0" indent="0">
              <a:buNone/>
            </a:pPr>
            <a:r>
              <a:rPr lang="en-US" dirty="0"/>
              <a:t>Colleen Fitzpatrick </a:t>
            </a:r>
            <a:r>
              <a:rPr lang="en-US" dirty="0">
                <a:hlinkClick r:id="rId2"/>
              </a:rPr>
              <a:t>cfitzpatrick@massteacher.org</a:t>
            </a:r>
            <a:endParaRPr lang="en-US" dirty="0"/>
          </a:p>
          <a:p>
            <a:pPr marL="0" indent="0">
              <a:buNone/>
            </a:pPr>
            <a:r>
              <a:rPr lang="en-US" dirty="0"/>
              <a:t>Mass Bay, Bunker Hill, Massasoit, Bristol, Cape Cod</a:t>
            </a:r>
          </a:p>
          <a:p>
            <a:pPr marL="0" indent="0">
              <a:buNone/>
            </a:pPr>
            <a:r>
              <a:rPr lang="en-US" dirty="0"/>
              <a:t>Bret Seferian </a:t>
            </a:r>
            <a:r>
              <a:rPr lang="en-US" dirty="0">
                <a:hlinkClick r:id="rId3"/>
              </a:rPr>
              <a:t>bseferian@massteacher.org</a:t>
            </a:r>
            <a:endParaRPr lang="en-US" dirty="0"/>
          </a:p>
          <a:p>
            <a:pPr marL="0" indent="0">
              <a:buNone/>
            </a:pPr>
            <a:r>
              <a:rPr lang="en-US" dirty="0"/>
              <a:t>North Shore, Northern Essex, Roxbury, </a:t>
            </a:r>
            <a:r>
              <a:rPr lang="en-US" dirty="0" err="1"/>
              <a:t>Quinsigamond</a:t>
            </a:r>
            <a:r>
              <a:rPr lang="en-US" dirty="0"/>
              <a:t>, Middlesex</a:t>
            </a:r>
          </a:p>
          <a:p>
            <a:pPr marL="0" indent="0">
              <a:buNone/>
            </a:pPr>
            <a:r>
              <a:rPr lang="en-US" dirty="0"/>
              <a:t>Tyler Rocco-Chaffee  </a:t>
            </a:r>
            <a:r>
              <a:rPr lang="en-US" dirty="0">
                <a:hlinkClick r:id="rId4"/>
              </a:rPr>
              <a:t>trocco@massteacher.org</a:t>
            </a:r>
            <a:endParaRPr lang="en-US" dirty="0"/>
          </a:p>
          <a:p>
            <a:pPr marL="0" indent="0">
              <a:buNone/>
            </a:pPr>
            <a:r>
              <a:rPr lang="en-US" dirty="0"/>
              <a:t>Holyoke, Greenfield, Berkshire, Springfield Tech, Mt. Wachusett</a:t>
            </a:r>
          </a:p>
          <a:p>
            <a:pPr marL="0" indent="0">
              <a:buNone/>
            </a:pPr>
            <a:endParaRPr lang="en-US" dirty="0"/>
          </a:p>
          <a:p>
            <a:pPr marL="0" indent="0">
              <a:buNone/>
            </a:pPr>
            <a:r>
              <a:rPr lang="en-US" b="1" dirty="0"/>
              <a:t>MCCC Day Grievance Coordinator</a:t>
            </a:r>
          </a:p>
          <a:p>
            <a:pPr marL="0" indent="0">
              <a:buNone/>
            </a:pPr>
            <a:r>
              <a:rPr lang="en-US" dirty="0"/>
              <a:t>Dennis Fitzgerald  - </a:t>
            </a:r>
            <a:r>
              <a:rPr lang="en-US" dirty="0">
                <a:hlinkClick r:id="rId5"/>
              </a:rPr>
              <a:t>mcccfitzy@comcast.net</a:t>
            </a: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196814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90186-45F8-C10D-C160-D99F0EEA8BBC}"/>
              </a:ext>
            </a:extLst>
          </p:cNvPr>
          <p:cNvSpPr>
            <a:spLocks noGrp="1"/>
          </p:cNvSpPr>
          <p:nvPr>
            <p:ph type="title"/>
          </p:nvPr>
        </p:nvSpPr>
        <p:spPr>
          <a:xfrm>
            <a:off x="1109932" y="445136"/>
            <a:ext cx="8886884" cy="953669"/>
          </a:xfrm>
        </p:spPr>
        <p:txBody>
          <a:bodyPr/>
          <a:lstStyle/>
          <a:p>
            <a:pPr algn="ctr"/>
            <a:r>
              <a:rPr lang="en-US" dirty="0"/>
              <a:t>Full-time Professional Staff workload</a:t>
            </a:r>
          </a:p>
        </p:txBody>
      </p:sp>
      <p:sp>
        <p:nvSpPr>
          <p:cNvPr id="3" name="Content Placeholder 2">
            <a:extLst>
              <a:ext uri="{FF2B5EF4-FFF2-40B4-BE49-F238E27FC236}">
                <a16:creationId xmlns:a16="http://schemas.microsoft.com/office/drawing/2014/main" id="{28129577-0B6F-B3C6-8507-1400E8F7FA27}"/>
              </a:ext>
            </a:extLst>
          </p:cNvPr>
          <p:cNvSpPr>
            <a:spLocks noGrp="1"/>
          </p:cNvSpPr>
          <p:nvPr>
            <p:ph idx="1"/>
          </p:nvPr>
        </p:nvSpPr>
        <p:spPr>
          <a:xfrm>
            <a:off x="535010" y="1890510"/>
            <a:ext cx="10524054" cy="4337762"/>
          </a:xfrm>
        </p:spPr>
        <p:txBody>
          <a:bodyPr>
            <a:normAutofit/>
          </a:bodyPr>
          <a:lstStyle/>
          <a:p>
            <a:r>
              <a:rPr lang="en-US" dirty="0"/>
              <a:t>A work week is 37.5 hours.  A workday is 7.5 hours between 8:00am-5:00pm.  The administration can’t require you to work more than 5 days in a row.  The administration has to give you 14 days notice before changing your normal work schedule.</a:t>
            </a:r>
          </a:p>
          <a:p>
            <a:pPr lvl="1"/>
            <a:r>
              <a:rPr lang="en-US" dirty="0"/>
              <a:t>When someone works over 37.5 hours the administration will give them 1.5 hours of comp time for each hour worked.  Comp time can’t exceed 75 hours – if someone has 75 hours of comp time then all additional hours will be paid at the professional staff member’s normal rate of pay.</a:t>
            </a:r>
          </a:p>
          <a:p>
            <a:pPr algn="l"/>
            <a:r>
              <a:rPr lang="en-US" dirty="0"/>
              <a:t>Professional Staff members get three professional staff days (one is the day after Thanksgiving) for “</a:t>
            </a:r>
            <a:r>
              <a:rPr lang="en-US" sz="1800" b="0" i="0" u="none" strike="noStrike" baseline="0" dirty="0">
                <a:solidFill>
                  <a:srgbClr val="010202"/>
                </a:solidFill>
              </a:rPr>
              <a:t>participation in off-campus activities outside those assigne</a:t>
            </a:r>
            <a:r>
              <a:rPr lang="en-US" dirty="0">
                <a:solidFill>
                  <a:srgbClr val="010202"/>
                </a:solidFill>
              </a:rPr>
              <a:t>d.”</a:t>
            </a:r>
          </a:p>
          <a:p>
            <a:pPr lvl="1"/>
            <a:r>
              <a:rPr lang="en-US" dirty="0">
                <a:solidFill>
                  <a:srgbClr val="010202"/>
                </a:solidFill>
              </a:rPr>
              <a:t>These days can be used very broadly – administration lawyers have said it can used to read a book.</a:t>
            </a:r>
          </a:p>
          <a:p>
            <a:r>
              <a:rPr lang="en-US" sz="1800" b="0" i="0" u="none" strike="noStrike" baseline="0" dirty="0">
                <a:solidFill>
                  <a:srgbClr val="010202"/>
                </a:solidFill>
              </a:rPr>
              <a:t> “All time spent in student advisement (if assigned), in attendance at conferences, meetings and student activities when such attendance is required during the workdays shall be counted in the professional staff member's weekly and daily hours.”</a:t>
            </a:r>
            <a:endParaRPr lang="en-US" dirty="0"/>
          </a:p>
          <a:p>
            <a:pPr lvl="1"/>
            <a:endParaRPr lang="en-US" dirty="0"/>
          </a:p>
        </p:txBody>
      </p:sp>
    </p:spTree>
    <p:extLst>
      <p:ext uri="{BB962C8B-B14F-4D97-AF65-F5344CB8AC3E}">
        <p14:creationId xmlns:p14="http://schemas.microsoft.com/office/powerpoint/2010/main" val="1173915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7793D-EB7B-6583-E316-1689B1DB9C47}"/>
              </a:ext>
            </a:extLst>
          </p:cNvPr>
          <p:cNvSpPr>
            <a:spLocks noGrp="1"/>
          </p:cNvSpPr>
          <p:nvPr>
            <p:ph type="title"/>
          </p:nvPr>
        </p:nvSpPr>
        <p:spPr/>
        <p:txBody>
          <a:bodyPr/>
          <a:lstStyle/>
          <a:p>
            <a:pPr algn="ctr"/>
            <a:r>
              <a:rPr lang="en-US" dirty="0"/>
              <a:t>Part-time Professional Staff</a:t>
            </a:r>
          </a:p>
        </p:txBody>
      </p:sp>
      <p:sp>
        <p:nvSpPr>
          <p:cNvPr id="3" name="Content Placeholder 2">
            <a:extLst>
              <a:ext uri="{FF2B5EF4-FFF2-40B4-BE49-F238E27FC236}">
                <a16:creationId xmlns:a16="http://schemas.microsoft.com/office/drawing/2014/main" id="{47B259FB-198C-8A01-C689-A8DDDB2EAB39}"/>
              </a:ext>
            </a:extLst>
          </p:cNvPr>
          <p:cNvSpPr>
            <a:spLocks noGrp="1"/>
          </p:cNvSpPr>
          <p:nvPr>
            <p:ph idx="1"/>
          </p:nvPr>
        </p:nvSpPr>
        <p:spPr/>
        <p:txBody>
          <a:bodyPr>
            <a:normAutofit fontScale="92500" lnSpcReduction="20000"/>
          </a:bodyPr>
          <a:lstStyle/>
          <a:p>
            <a:r>
              <a:rPr lang="en-US" dirty="0"/>
              <a:t>Professional Staff who work 224 or more hours in a fiscal year (July-June) also receive E7s.</a:t>
            </a:r>
          </a:p>
          <a:p>
            <a:r>
              <a:rPr lang="en-US" dirty="0"/>
              <a:t>The administration shall give part-time Professional Staff members an E7 with 21 days of their start.</a:t>
            </a:r>
          </a:p>
          <a:p>
            <a:r>
              <a:rPr lang="en-US" dirty="0"/>
              <a:t>Part-time Professional Staff who work 225 hours in a year earn seniority after three years.  The administration shall of appointments with those with seniority first.</a:t>
            </a:r>
          </a:p>
          <a:p>
            <a:pPr lvl="1"/>
            <a:r>
              <a:rPr lang="en-US" dirty="0"/>
              <a:t>Working 225-900 hours a year will give ½ a year of seniority.</a:t>
            </a:r>
          </a:p>
          <a:p>
            <a:pPr lvl="1"/>
            <a:r>
              <a:rPr lang="en-US" dirty="0"/>
              <a:t>Working more than 900 hours will give 1 year of seniority.</a:t>
            </a:r>
          </a:p>
          <a:p>
            <a:pPr lvl="1"/>
            <a:r>
              <a:rPr lang="en-US" dirty="0"/>
              <a:t>Part-time staff earn seniority in every work area in which they work at least 225 hours</a:t>
            </a:r>
          </a:p>
          <a:p>
            <a:r>
              <a:rPr lang="en-US" dirty="0"/>
              <a:t>The administration shall put out a seniority list including part-time Professional Staff every August 15.</a:t>
            </a:r>
          </a:p>
        </p:txBody>
      </p:sp>
    </p:spTree>
    <p:extLst>
      <p:ext uri="{BB962C8B-B14F-4D97-AF65-F5344CB8AC3E}">
        <p14:creationId xmlns:p14="http://schemas.microsoft.com/office/powerpoint/2010/main" val="455069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7793D-EB7B-6583-E316-1689B1DB9C47}"/>
              </a:ext>
            </a:extLst>
          </p:cNvPr>
          <p:cNvSpPr>
            <a:spLocks noGrp="1"/>
          </p:cNvSpPr>
          <p:nvPr>
            <p:ph type="title"/>
          </p:nvPr>
        </p:nvSpPr>
        <p:spPr/>
        <p:txBody>
          <a:bodyPr>
            <a:normAutofit fontScale="90000"/>
          </a:bodyPr>
          <a:lstStyle/>
          <a:p>
            <a:pPr algn="ctr"/>
            <a:r>
              <a:rPr lang="en-US" dirty="0"/>
              <a:t>Part-time Professional Staff: All-Purpose Professional Leave (APPL)</a:t>
            </a:r>
            <a:br>
              <a:rPr lang="en-US" dirty="0"/>
            </a:br>
            <a:r>
              <a:rPr lang="en-US" dirty="0"/>
              <a:t>Article 9.07</a:t>
            </a:r>
          </a:p>
        </p:txBody>
      </p:sp>
      <p:sp>
        <p:nvSpPr>
          <p:cNvPr id="3" name="Content Placeholder 2">
            <a:extLst>
              <a:ext uri="{FF2B5EF4-FFF2-40B4-BE49-F238E27FC236}">
                <a16:creationId xmlns:a16="http://schemas.microsoft.com/office/drawing/2014/main" id="{47B259FB-198C-8A01-C689-A8DDDB2EAB39}"/>
              </a:ext>
            </a:extLst>
          </p:cNvPr>
          <p:cNvSpPr>
            <a:spLocks noGrp="1"/>
          </p:cNvSpPr>
          <p:nvPr>
            <p:ph idx="1"/>
          </p:nvPr>
        </p:nvSpPr>
        <p:spPr/>
        <p:txBody>
          <a:bodyPr>
            <a:normAutofit fontScale="92500" lnSpcReduction="10000"/>
          </a:bodyPr>
          <a:lstStyle/>
          <a:p>
            <a:r>
              <a:rPr lang="en-US" dirty="0"/>
              <a:t>Requires prior written approval of supervisor, except in the case of unforeseen circumstances in which case notify as early as possible</a:t>
            </a:r>
          </a:p>
          <a:p>
            <a:r>
              <a:rPr lang="en-US" dirty="0"/>
              <a:t>Must be taken in 2+ hour increments</a:t>
            </a:r>
          </a:p>
          <a:p>
            <a:r>
              <a:rPr lang="en-US" dirty="0"/>
              <a:t>Requests shall not be “unreasonably denied”</a:t>
            </a:r>
          </a:p>
          <a:p>
            <a:r>
              <a:rPr lang="en-US" dirty="0"/>
              <a:t>Use by end of fiscal year or June 30</a:t>
            </a:r>
            <a:r>
              <a:rPr lang="en-US" baseline="30000" dirty="0"/>
              <a:t>th</a:t>
            </a:r>
            <a:r>
              <a:rPr lang="en-US" dirty="0"/>
              <a:t> </a:t>
            </a:r>
          </a:p>
          <a:p>
            <a:r>
              <a:rPr lang="en-US" dirty="0"/>
              <a:t>*New language* upon showing of good cause, any or all unused all-purpose leave may be permitted to be carried over to next fiscal year </a:t>
            </a:r>
          </a:p>
          <a:p>
            <a:r>
              <a:rPr lang="en-US" dirty="0"/>
              <a:t>Whenever a College is closed due to inclement weather or other emergency situations, the administration has to part-time professional staff members for the hours missed due to the closure</a:t>
            </a:r>
          </a:p>
          <a:p>
            <a:endParaRPr lang="en-US" dirty="0"/>
          </a:p>
        </p:txBody>
      </p:sp>
    </p:spTree>
    <p:extLst>
      <p:ext uri="{BB962C8B-B14F-4D97-AF65-F5344CB8AC3E}">
        <p14:creationId xmlns:p14="http://schemas.microsoft.com/office/powerpoint/2010/main" val="1339735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7793D-EB7B-6583-E316-1689B1DB9C47}"/>
              </a:ext>
            </a:extLst>
          </p:cNvPr>
          <p:cNvSpPr>
            <a:spLocks noGrp="1"/>
          </p:cNvSpPr>
          <p:nvPr>
            <p:ph type="title"/>
          </p:nvPr>
        </p:nvSpPr>
        <p:spPr/>
        <p:txBody>
          <a:bodyPr>
            <a:normAutofit fontScale="90000"/>
          </a:bodyPr>
          <a:lstStyle/>
          <a:p>
            <a:pPr algn="ctr"/>
            <a:r>
              <a:rPr lang="en-US" dirty="0"/>
              <a:t>Part-time Professional Staff: All-Purpose Professional Leave (APPL)</a:t>
            </a:r>
            <a:br>
              <a:rPr lang="en-US" dirty="0"/>
            </a:br>
            <a:r>
              <a:rPr lang="en-US" dirty="0"/>
              <a:t>Article 9.07</a:t>
            </a:r>
          </a:p>
        </p:txBody>
      </p:sp>
      <p:sp>
        <p:nvSpPr>
          <p:cNvPr id="5" name="Content Placeholder 4">
            <a:extLst>
              <a:ext uri="{FF2B5EF4-FFF2-40B4-BE49-F238E27FC236}">
                <a16:creationId xmlns:a16="http://schemas.microsoft.com/office/drawing/2014/main" id="{4FA553F6-B5A1-3A95-CCC7-9A1AB9F958F7}"/>
              </a:ext>
            </a:extLst>
          </p:cNvPr>
          <p:cNvSpPr>
            <a:spLocks noGrp="1"/>
          </p:cNvSpPr>
          <p:nvPr>
            <p:ph idx="1"/>
          </p:nvPr>
        </p:nvSpPr>
        <p:spPr>
          <a:xfrm>
            <a:off x="815916" y="2314269"/>
            <a:ext cx="8883836" cy="3677683"/>
          </a:xfrm>
        </p:spPr>
        <p:txBody>
          <a:bodyPr/>
          <a:lstStyle/>
          <a:p>
            <a:pPr marL="0" indent="0">
              <a:buNone/>
            </a:pPr>
            <a:r>
              <a:rPr lang="en-US" dirty="0">
                <a:solidFill>
                  <a:srgbClr val="000000"/>
                </a:solidFill>
                <a:latin typeface="Neue Haas Grotesk Text Pro" panose="020B0504020202020204" pitchFamily="34" charset="0"/>
              </a:rPr>
              <a:t>New and Improved Accrual Structure</a:t>
            </a:r>
          </a:p>
          <a:p>
            <a:pPr marL="0" indent="0">
              <a:buNone/>
            </a:pPr>
            <a:endParaRPr lang="en-US" sz="1800" b="0" i="0" u="none" strike="noStrike" baseline="0" dirty="0">
              <a:solidFill>
                <a:srgbClr val="000000"/>
              </a:solidFill>
              <a:latin typeface="Neue Haas Grotesk Text Pro" panose="020B0504020202020204" pitchFamily="34" charset="0"/>
            </a:endParaRPr>
          </a:p>
        </p:txBody>
      </p:sp>
      <p:graphicFrame>
        <p:nvGraphicFramePr>
          <p:cNvPr id="7" name="Table 7">
            <a:extLst>
              <a:ext uri="{FF2B5EF4-FFF2-40B4-BE49-F238E27FC236}">
                <a16:creationId xmlns:a16="http://schemas.microsoft.com/office/drawing/2014/main" id="{8146DFCD-E4DC-56C5-9210-390A54BB9044}"/>
              </a:ext>
            </a:extLst>
          </p:cNvPr>
          <p:cNvGraphicFramePr>
            <a:graphicFrameLocks noGrp="1"/>
          </p:cNvGraphicFramePr>
          <p:nvPr>
            <p:extLst>
              <p:ext uri="{D42A27DB-BD31-4B8C-83A1-F6EECF244321}">
                <p14:modId xmlns:p14="http://schemas.microsoft.com/office/powerpoint/2010/main" val="3896526817"/>
              </p:ext>
            </p:extLst>
          </p:nvPr>
        </p:nvGraphicFramePr>
        <p:xfrm>
          <a:off x="1723966" y="3091391"/>
          <a:ext cx="8128000" cy="2123440"/>
        </p:xfrm>
        <a:graphic>
          <a:graphicData uri="http://schemas.openxmlformats.org/drawingml/2006/table">
            <a:tbl>
              <a:tblPr firstRow="1" bandRow="1">
                <a:tableStyleId>{93296810-A885-4BE3-A3E7-6D5BEEA58F35}</a:tableStyleId>
              </a:tblPr>
              <a:tblGrid>
                <a:gridCol w="4064000">
                  <a:extLst>
                    <a:ext uri="{9D8B030D-6E8A-4147-A177-3AD203B41FA5}">
                      <a16:colId xmlns:a16="http://schemas.microsoft.com/office/drawing/2014/main" val="1320773512"/>
                    </a:ext>
                  </a:extLst>
                </a:gridCol>
                <a:gridCol w="4064000">
                  <a:extLst>
                    <a:ext uri="{9D8B030D-6E8A-4147-A177-3AD203B41FA5}">
                      <a16:colId xmlns:a16="http://schemas.microsoft.com/office/drawing/2014/main" val="3572791746"/>
                    </a:ext>
                  </a:extLst>
                </a:gridCol>
              </a:tblGrid>
              <a:tr h="370840">
                <a:tc>
                  <a:txBody>
                    <a:bodyPr/>
                    <a:lstStyle/>
                    <a:p>
                      <a:r>
                        <a:rPr lang="en-US" dirty="0"/>
                        <a:t>Hours Worked Previous Fiscal Year</a:t>
                      </a:r>
                    </a:p>
                  </a:txBody>
                  <a:tcPr/>
                </a:tc>
                <a:tc>
                  <a:txBody>
                    <a:bodyPr/>
                    <a:lstStyle/>
                    <a:p>
                      <a:r>
                        <a:rPr lang="en-US" dirty="0"/>
                        <a:t>Hours Credited Next Fiscal Year</a:t>
                      </a:r>
                    </a:p>
                  </a:txBody>
                  <a:tcPr/>
                </a:tc>
                <a:extLst>
                  <a:ext uri="{0D108BD9-81ED-4DB2-BD59-A6C34878D82A}">
                    <a16:rowId xmlns:a16="http://schemas.microsoft.com/office/drawing/2014/main" val="2454103671"/>
                  </a:ext>
                </a:extLst>
              </a:tr>
              <a:tr h="370840">
                <a:tc>
                  <a:txBody>
                    <a:bodyPr/>
                    <a:lstStyle/>
                    <a:p>
                      <a:r>
                        <a:rPr lang="en-US" dirty="0"/>
                        <a:t>0-50</a:t>
                      </a:r>
                    </a:p>
                  </a:txBody>
                  <a:tcPr/>
                </a:tc>
                <a:tc>
                  <a:txBody>
                    <a:bodyPr/>
                    <a:lstStyle/>
                    <a:p>
                      <a:r>
                        <a:rPr lang="en-US" dirty="0"/>
                        <a:t>0</a:t>
                      </a:r>
                    </a:p>
                  </a:txBody>
                  <a:tcPr/>
                </a:tc>
                <a:extLst>
                  <a:ext uri="{0D108BD9-81ED-4DB2-BD59-A6C34878D82A}">
                    <a16:rowId xmlns:a16="http://schemas.microsoft.com/office/drawing/2014/main" val="3408367638"/>
                  </a:ext>
                </a:extLst>
              </a:tr>
              <a:tr h="370840">
                <a:tc>
                  <a:txBody>
                    <a:bodyPr/>
                    <a:lstStyle/>
                    <a:p>
                      <a:r>
                        <a:rPr lang="en-US" dirty="0"/>
                        <a:t>51-224</a:t>
                      </a:r>
                    </a:p>
                  </a:txBody>
                  <a:tcPr/>
                </a:tc>
                <a:tc>
                  <a:txBody>
                    <a:bodyPr/>
                    <a:lstStyle/>
                    <a:p>
                      <a:r>
                        <a:rPr lang="en-US" dirty="0"/>
                        <a:t>7.5</a:t>
                      </a:r>
                    </a:p>
                  </a:txBody>
                  <a:tcPr/>
                </a:tc>
                <a:extLst>
                  <a:ext uri="{0D108BD9-81ED-4DB2-BD59-A6C34878D82A}">
                    <a16:rowId xmlns:a16="http://schemas.microsoft.com/office/drawing/2014/main" val="4146177755"/>
                  </a:ext>
                </a:extLst>
              </a:tr>
              <a:tr h="370840">
                <a:tc>
                  <a:txBody>
                    <a:bodyPr/>
                    <a:lstStyle/>
                    <a:p>
                      <a:r>
                        <a:rPr lang="en-US" dirty="0"/>
                        <a:t>225-299</a:t>
                      </a:r>
                    </a:p>
                  </a:txBody>
                  <a:tcPr/>
                </a:tc>
                <a:tc>
                  <a:txBody>
                    <a:bodyPr/>
                    <a:lstStyle/>
                    <a:p>
                      <a:r>
                        <a:rPr lang="en-US" dirty="0"/>
                        <a:t>15</a:t>
                      </a:r>
                    </a:p>
                  </a:txBody>
                  <a:tcPr/>
                </a:tc>
                <a:extLst>
                  <a:ext uri="{0D108BD9-81ED-4DB2-BD59-A6C34878D82A}">
                    <a16:rowId xmlns:a16="http://schemas.microsoft.com/office/drawing/2014/main" val="1821812546"/>
                  </a:ext>
                </a:extLst>
              </a:tr>
              <a:tr h="370840">
                <a:tc>
                  <a:txBody>
                    <a:bodyPr/>
                    <a:lstStyle/>
                    <a:p>
                      <a:r>
                        <a:rPr lang="en-US" dirty="0"/>
                        <a:t>300+</a:t>
                      </a:r>
                    </a:p>
                  </a:txBody>
                  <a:tcPr/>
                </a:tc>
                <a:tc>
                  <a:txBody>
                    <a:bodyPr/>
                    <a:lstStyle/>
                    <a:p>
                      <a:r>
                        <a:rPr lang="en-US" dirty="0"/>
                        <a:t>22.5</a:t>
                      </a:r>
                    </a:p>
                  </a:txBody>
                  <a:tcPr/>
                </a:tc>
                <a:extLst>
                  <a:ext uri="{0D108BD9-81ED-4DB2-BD59-A6C34878D82A}">
                    <a16:rowId xmlns:a16="http://schemas.microsoft.com/office/drawing/2014/main" val="3600127901"/>
                  </a:ext>
                </a:extLst>
              </a:tr>
            </a:tbl>
          </a:graphicData>
        </a:graphic>
      </p:graphicFrame>
    </p:spTree>
    <p:extLst>
      <p:ext uri="{BB962C8B-B14F-4D97-AF65-F5344CB8AC3E}">
        <p14:creationId xmlns:p14="http://schemas.microsoft.com/office/powerpoint/2010/main" val="172101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89157D-3A22-4FAE-B131-9331E7B91C32}"/>
              </a:ext>
            </a:extLst>
          </p:cNvPr>
          <p:cNvSpPr>
            <a:spLocks noGrp="1"/>
          </p:cNvSpPr>
          <p:nvPr>
            <p:ph idx="1"/>
          </p:nvPr>
        </p:nvSpPr>
        <p:spPr>
          <a:xfrm>
            <a:off x="1099278" y="1632204"/>
            <a:ext cx="10178322" cy="3593591"/>
          </a:xfrm>
        </p:spPr>
        <p:txBody>
          <a:bodyPr>
            <a:normAutofit fontScale="85000" lnSpcReduction="10000"/>
          </a:bodyPr>
          <a:lstStyle/>
          <a:p>
            <a:r>
              <a:rPr lang="en-US" sz="4000" dirty="0"/>
              <a:t>One important note: this presentation is for training purposes only and doesn’t cover every minor detail - thus this presentation should not be understood to be a definitive interpretation of the Massachusetts Community College Council Day contract (in particular Articles 11 &amp; 12).</a:t>
            </a:r>
          </a:p>
        </p:txBody>
      </p:sp>
    </p:spTree>
    <p:extLst>
      <p:ext uri="{BB962C8B-B14F-4D97-AF65-F5344CB8AC3E}">
        <p14:creationId xmlns:p14="http://schemas.microsoft.com/office/powerpoint/2010/main" val="3784158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2861" y="431400"/>
            <a:ext cx="7396655" cy="5547491"/>
          </a:xfrm>
          <a:prstGeom prst="rect">
            <a:avLst/>
          </a:prstGeom>
        </p:spPr>
      </p:pic>
    </p:spTree>
    <p:extLst>
      <p:ext uri="{BB962C8B-B14F-4D97-AF65-F5344CB8AC3E}">
        <p14:creationId xmlns:p14="http://schemas.microsoft.com/office/powerpoint/2010/main" val="148995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9F7C-C1F6-5F13-28D6-90FB4A5DF165}"/>
              </a:ext>
            </a:extLst>
          </p:cNvPr>
          <p:cNvSpPr>
            <a:spLocks noGrp="1"/>
          </p:cNvSpPr>
          <p:nvPr>
            <p:ph type="title"/>
          </p:nvPr>
        </p:nvSpPr>
        <p:spPr/>
        <p:txBody>
          <a:bodyPr/>
          <a:lstStyle/>
          <a:p>
            <a:pPr algn="ctr"/>
            <a:r>
              <a:rPr lang="en-US" dirty="0"/>
              <a:t>What is your job</a:t>
            </a:r>
          </a:p>
        </p:txBody>
      </p:sp>
      <p:sp>
        <p:nvSpPr>
          <p:cNvPr id="3" name="Content Placeholder 2">
            <a:extLst>
              <a:ext uri="{FF2B5EF4-FFF2-40B4-BE49-F238E27FC236}">
                <a16:creationId xmlns:a16="http://schemas.microsoft.com/office/drawing/2014/main" id="{1D645DE5-125B-89F0-5CD7-C1DB3A19F0AE}"/>
              </a:ext>
            </a:extLst>
          </p:cNvPr>
          <p:cNvSpPr>
            <a:spLocks noGrp="1"/>
          </p:cNvSpPr>
          <p:nvPr>
            <p:ph idx="1"/>
          </p:nvPr>
        </p:nvSpPr>
        <p:spPr>
          <a:xfrm>
            <a:off x="734869" y="1994841"/>
            <a:ext cx="10382785" cy="4315424"/>
          </a:xfrm>
        </p:spPr>
        <p:txBody>
          <a:bodyPr>
            <a:normAutofit/>
          </a:bodyPr>
          <a:lstStyle/>
          <a:p>
            <a:r>
              <a:rPr lang="en-US" sz="2000" dirty="0"/>
              <a:t>There are three documents that help define your job.</a:t>
            </a:r>
          </a:p>
          <a:p>
            <a:pPr lvl="1"/>
            <a:r>
              <a:rPr lang="en-US" sz="2000" dirty="0"/>
              <a:t>Letter of appointment</a:t>
            </a:r>
          </a:p>
          <a:p>
            <a:pPr lvl="1"/>
            <a:r>
              <a:rPr lang="en-US" sz="2000" dirty="0"/>
              <a:t>E-7</a:t>
            </a:r>
          </a:p>
          <a:p>
            <a:pPr lvl="1"/>
            <a:r>
              <a:rPr lang="en-US" sz="2000" dirty="0"/>
              <a:t>Classification specifications. </a:t>
            </a:r>
            <a:r>
              <a:rPr lang="en-US" sz="2000" dirty="0">
                <a:hlinkClick r:id="rId2"/>
              </a:rPr>
              <a:t>https://www.mass.edu/forfacstaff/classificationspecs/home.asp</a:t>
            </a:r>
            <a:endParaRPr lang="en-US" sz="2000" dirty="0">
              <a:solidFill>
                <a:srgbClr val="FF0000"/>
              </a:solidFill>
            </a:endParaRPr>
          </a:p>
          <a:p>
            <a:r>
              <a:rPr lang="en-US" sz="2000" dirty="0">
                <a:latin typeface="+mj-lt"/>
              </a:rPr>
              <a:t>Job description items on the E-7 should be consistent with </a:t>
            </a:r>
            <a:r>
              <a:rPr lang="en-US" sz="2000" dirty="0"/>
              <a:t>classification </a:t>
            </a:r>
            <a:r>
              <a:rPr lang="en-US" sz="2000" dirty="0">
                <a:latin typeface="+mj-lt"/>
              </a:rPr>
              <a:t>specifications</a:t>
            </a:r>
            <a:endParaRPr lang="en-US" sz="2000" dirty="0"/>
          </a:p>
          <a:p>
            <a:r>
              <a:rPr lang="en-US" sz="2000" dirty="0"/>
              <a:t>Classification specifications list a particular pay grade for each position</a:t>
            </a:r>
            <a:r>
              <a:rPr lang="en-US" dirty="0"/>
              <a:t>.</a:t>
            </a:r>
            <a:endParaRPr lang="en-US" dirty="0">
              <a:hlinkClick r:id="rId2">
                <a:extLst>
                  <a:ext uri="{A12FA001-AC4F-418D-AE19-62706E023703}">
                    <ahyp:hlinkClr xmlns:ahyp="http://schemas.microsoft.com/office/drawing/2018/hyperlinkcolor" val="tx"/>
                  </a:ext>
                </a:extLst>
              </a:hlinkClick>
            </a:endParaRPr>
          </a:p>
          <a:p>
            <a:endParaRPr lang="en-US" dirty="0"/>
          </a:p>
          <a:p>
            <a:endParaRPr lang="en-US" dirty="0"/>
          </a:p>
        </p:txBody>
      </p:sp>
    </p:spTree>
    <p:extLst>
      <p:ext uri="{BB962C8B-B14F-4D97-AF65-F5344CB8AC3E}">
        <p14:creationId xmlns:p14="http://schemas.microsoft.com/office/powerpoint/2010/main" val="12294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599E9-AA75-7CA5-4AA6-A88CA402A85F}"/>
              </a:ext>
            </a:extLst>
          </p:cNvPr>
          <p:cNvSpPr>
            <a:spLocks noGrp="1"/>
          </p:cNvSpPr>
          <p:nvPr>
            <p:ph type="title"/>
          </p:nvPr>
        </p:nvSpPr>
        <p:spPr/>
        <p:txBody>
          <a:bodyPr/>
          <a:lstStyle/>
          <a:p>
            <a:pPr algn="ctr"/>
            <a:r>
              <a:rPr lang="en-US" dirty="0"/>
              <a:t>Article XII</a:t>
            </a:r>
          </a:p>
        </p:txBody>
      </p:sp>
      <p:sp>
        <p:nvSpPr>
          <p:cNvPr id="3" name="Content Placeholder 2">
            <a:extLst>
              <a:ext uri="{FF2B5EF4-FFF2-40B4-BE49-F238E27FC236}">
                <a16:creationId xmlns:a16="http://schemas.microsoft.com/office/drawing/2014/main" id="{0C328799-1817-75B6-ECA6-5F65134C2E30}"/>
              </a:ext>
            </a:extLst>
          </p:cNvPr>
          <p:cNvSpPr>
            <a:spLocks noGrp="1"/>
          </p:cNvSpPr>
          <p:nvPr>
            <p:ph idx="1"/>
          </p:nvPr>
        </p:nvSpPr>
        <p:spPr/>
        <p:txBody>
          <a:bodyPr/>
          <a:lstStyle/>
          <a:p>
            <a:r>
              <a:rPr lang="en-US" dirty="0"/>
              <a:t>Professional Staff workloads are addressed in Articles 12.04-12.06 of the MCCC Day contract.</a:t>
            </a:r>
          </a:p>
          <a:p>
            <a:r>
              <a:rPr lang="en-US" dirty="0"/>
              <a:t>Professional staff should have a position description in addition to their letter of appointment.  That description is called an “E7” after the form in the contract.</a:t>
            </a:r>
          </a:p>
          <a:p>
            <a:r>
              <a:rPr lang="en-US" b="1" u="sng" dirty="0"/>
              <a:t>Every</a:t>
            </a:r>
            <a:r>
              <a:rPr lang="en-US" dirty="0"/>
              <a:t> professional staff member should have a position description on an E7 form.</a:t>
            </a:r>
          </a:p>
          <a:p>
            <a:r>
              <a:rPr lang="en-US" dirty="0"/>
              <a:t> The form should be revisited and potentially revised by July 1 </a:t>
            </a:r>
            <a:r>
              <a:rPr lang="en-US" b="1" u="sng" dirty="0"/>
              <a:t>every year</a:t>
            </a:r>
            <a:r>
              <a:rPr lang="en-US" dirty="0"/>
              <a:t>.</a:t>
            </a:r>
          </a:p>
          <a:p>
            <a:r>
              <a:rPr lang="en-US" dirty="0"/>
              <a:t>A new E7 should be sent by July 31 </a:t>
            </a:r>
            <a:r>
              <a:rPr lang="en-US" b="1" u="sng" dirty="0"/>
              <a:t>every year</a:t>
            </a:r>
            <a:r>
              <a:rPr lang="en-US" dirty="0"/>
              <a:t>.</a:t>
            </a:r>
          </a:p>
          <a:p>
            <a:endParaRPr lang="en-US" dirty="0"/>
          </a:p>
        </p:txBody>
      </p:sp>
    </p:spTree>
    <p:extLst>
      <p:ext uri="{BB962C8B-B14F-4D97-AF65-F5344CB8AC3E}">
        <p14:creationId xmlns:p14="http://schemas.microsoft.com/office/powerpoint/2010/main" val="382655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a:extLst>
              <a:ext uri="{FF2B5EF4-FFF2-40B4-BE49-F238E27FC236}">
                <a16:creationId xmlns:a16="http://schemas.microsoft.com/office/drawing/2014/main" id="{95F973D8-975C-890B-4FB7-47B78E012047}"/>
              </a:ext>
            </a:extLst>
          </p:cNvPr>
          <p:cNvGraphicFramePr>
            <a:graphicFrameLocks noChangeAspect="1"/>
          </p:cNvGraphicFramePr>
          <p:nvPr>
            <p:extLst>
              <p:ext uri="{D42A27DB-BD31-4B8C-83A1-F6EECF244321}">
                <p14:modId xmlns:p14="http://schemas.microsoft.com/office/powerpoint/2010/main" val="3208929021"/>
              </p:ext>
            </p:extLst>
          </p:nvPr>
        </p:nvGraphicFramePr>
        <p:xfrm>
          <a:off x="2901471" y="-267420"/>
          <a:ext cx="6189887" cy="8011407"/>
        </p:xfrm>
        <a:graphic>
          <a:graphicData uri="http://schemas.openxmlformats.org/presentationml/2006/ole">
            <mc:AlternateContent xmlns:mc="http://schemas.openxmlformats.org/markup-compatibility/2006">
              <mc:Choice xmlns:v="urn:schemas-microsoft-com:vml" Requires="v">
                <p:oleObj name="Acrobat Document" r:id="rId2" imgW="5829218" imgH="7543472" progId="Acrobat.Document.DC">
                  <p:embed/>
                </p:oleObj>
              </mc:Choice>
              <mc:Fallback>
                <p:oleObj name="Acrobat Document" r:id="rId2" imgW="5829218" imgH="7543472" progId="Acrobat.Document.DC">
                  <p:embed/>
                  <p:pic>
                    <p:nvPicPr>
                      <p:cNvPr id="8" name="Object 7">
                        <a:extLst>
                          <a:ext uri="{FF2B5EF4-FFF2-40B4-BE49-F238E27FC236}">
                            <a16:creationId xmlns:a16="http://schemas.microsoft.com/office/drawing/2014/main" id="{95F973D8-975C-890B-4FB7-47B78E012047}"/>
                          </a:ext>
                        </a:extLst>
                      </p:cNvPr>
                      <p:cNvPicPr/>
                      <p:nvPr/>
                    </p:nvPicPr>
                    <p:blipFill>
                      <a:blip r:embed="rId3"/>
                      <a:stretch>
                        <a:fillRect/>
                      </a:stretch>
                    </p:blipFill>
                    <p:spPr>
                      <a:xfrm>
                        <a:off x="2901471" y="-267420"/>
                        <a:ext cx="6189887" cy="8011407"/>
                      </a:xfrm>
                      <a:prstGeom prst="rect">
                        <a:avLst/>
                      </a:prstGeom>
                    </p:spPr>
                  </p:pic>
                </p:oleObj>
              </mc:Fallback>
            </mc:AlternateContent>
          </a:graphicData>
        </a:graphic>
      </p:graphicFrame>
    </p:spTree>
    <p:extLst>
      <p:ext uri="{BB962C8B-B14F-4D97-AF65-F5344CB8AC3E}">
        <p14:creationId xmlns:p14="http://schemas.microsoft.com/office/powerpoint/2010/main" val="199106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CCA77-7704-5BEB-4DCB-4970F60F63C5}"/>
              </a:ext>
            </a:extLst>
          </p:cNvPr>
          <p:cNvSpPr>
            <a:spLocks noGrp="1"/>
          </p:cNvSpPr>
          <p:nvPr>
            <p:ph type="title"/>
          </p:nvPr>
        </p:nvSpPr>
        <p:spPr/>
        <p:txBody>
          <a:bodyPr/>
          <a:lstStyle/>
          <a:p>
            <a:pPr algn="ctr"/>
            <a:r>
              <a:rPr lang="en-US" dirty="0"/>
              <a:t>What is an E7</a:t>
            </a:r>
          </a:p>
        </p:txBody>
      </p:sp>
      <p:sp>
        <p:nvSpPr>
          <p:cNvPr id="3" name="Content Placeholder 2">
            <a:extLst>
              <a:ext uri="{FF2B5EF4-FFF2-40B4-BE49-F238E27FC236}">
                <a16:creationId xmlns:a16="http://schemas.microsoft.com/office/drawing/2014/main" id="{48CA7120-1C92-F2AD-46FD-C808B3E192EC}"/>
              </a:ext>
            </a:extLst>
          </p:cNvPr>
          <p:cNvSpPr>
            <a:spLocks noGrp="1"/>
          </p:cNvSpPr>
          <p:nvPr>
            <p:ph idx="1"/>
          </p:nvPr>
        </p:nvSpPr>
        <p:spPr/>
        <p:txBody>
          <a:bodyPr>
            <a:normAutofit/>
          </a:bodyPr>
          <a:lstStyle/>
          <a:p>
            <a:pPr algn="l"/>
            <a:r>
              <a:rPr lang="en-US" sz="2000" dirty="0">
                <a:latin typeface="+mj-lt"/>
              </a:rPr>
              <a:t>The E7 should have a professional staff members job </a:t>
            </a:r>
            <a:r>
              <a:rPr lang="en-US" sz="2000" b="0" i="0" u="none" strike="noStrike" baseline="0" dirty="0">
                <a:latin typeface="+mj-lt"/>
              </a:rPr>
              <a:t>duties, responsibilities, and related activities.</a:t>
            </a:r>
          </a:p>
          <a:p>
            <a:r>
              <a:rPr lang="en-US" sz="2000" dirty="0">
                <a:latin typeface="+mj-lt"/>
              </a:rPr>
              <a:t>D</a:t>
            </a:r>
            <a:r>
              <a:rPr lang="en-US" sz="2000" b="0" i="0" u="none" strike="noStrike" baseline="0" dirty="0">
                <a:latin typeface="+mj-lt"/>
              </a:rPr>
              <a:t>uties, responsibilities, and related actives can be changed during the year.  If the happens the administration must meet with you.  “If substantive and ongoing duties are modified and/or added” then the administration should give you a new E7 withing 30 days of meeting.</a:t>
            </a:r>
          </a:p>
          <a:p>
            <a:pPr algn="l"/>
            <a:r>
              <a:rPr lang="en-US" sz="2000" u="sng" dirty="0">
                <a:latin typeface="+mj-lt"/>
              </a:rPr>
              <a:t>Professional Staff members may also request changes to their E7</a:t>
            </a:r>
            <a:r>
              <a:rPr lang="en-US" sz="2000" dirty="0">
                <a:latin typeface="+mj-lt"/>
              </a:rPr>
              <a:t>.</a:t>
            </a:r>
          </a:p>
        </p:txBody>
      </p:sp>
    </p:spTree>
    <p:extLst>
      <p:ext uri="{BB962C8B-B14F-4D97-AF65-F5344CB8AC3E}">
        <p14:creationId xmlns:p14="http://schemas.microsoft.com/office/powerpoint/2010/main" val="192328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DFBCB-B2A9-1C5B-5C02-59D83893F36C}"/>
              </a:ext>
            </a:extLst>
          </p:cNvPr>
          <p:cNvSpPr>
            <a:spLocks noGrp="1"/>
          </p:cNvSpPr>
          <p:nvPr>
            <p:ph type="title"/>
          </p:nvPr>
        </p:nvSpPr>
        <p:spPr/>
        <p:txBody>
          <a:bodyPr/>
          <a:lstStyle/>
          <a:p>
            <a:pPr algn="ctr"/>
            <a:r>
              <a:rPr lang="en-US" dirty="0"/>
              <a:t>What you can do: before E-7 meeting</a:t>
            </a:r>
          </a:p>
        </p:txBody>
      </p:sp>
      <p:sp>
        <p:nvSpPr>
          <p:cNvPr id="3" name="Content Placeholder 2">
            <a:extLst>
              <a:ext uri="{FF2B5EF4-FFF2-40B4-BE49-F238E27FC236}">
                <a16:creationId xmlns:a16="http://schemas.microsoft.com/office/drawing/2014/main" id="{5C3A618D-F414-FAEA-2B04-63EAF9BEFBDC}"/>
              </a:ext>
            </a:extLst>
          </p:cNvPr>
          <p:cNvSpPr>
            <a:spLocks noGrp="1"/>
          </p:cNvSpPr>
          <p:nvPr>
            <p:ph idx="1"/>
          </p:nvPr>
        </p:nvSpPr>
        <p:spPr/>
        <p:txBody>
          <a:bodyPr>
            <a:normAutofit/>
          </a:bodyPr>
          <a:lstStyle/>
          <a:p>
            <a:r>
              <a:rPr lang="en-US" dirty="0"/>
              <a:t>Know what you classification is and review the specifications.  Specifications  are found at: </a:t>
            </a:r>
            <a:r>
              <a:rPr lang="en-US" dirty="0">
                <a:hlinkClick r:id="rId2"/>
              </a:rPr>
              <a:t>https://www.mass.edu/forfacstaff/classificationspecs/home.asp</a:t>
            </a:r>
            <a:endParaRPr lang="en-US" dirty="0"/>
          </a:p>
          <a:p>
            <a:r>
              <a:rPr lang="en-US" dirty="0"/>
              <a:t>Keep a log of your job duties and the amount of time, per week or month you are spending on each one</a:t>
            </a:r>
          </a:p>
          <a:p>
            <a:r>
              <a:rPr lang="en-US" dirty="0"/>
              <a:t>Make a list of any additional duties that are NOT reflected on your E-7. If you intend to seek reclassification, look up the classification specifications for the position you wish to be reclassified into:</a:t>
            </a:r>
          </a:p>
          <a:p>
            <a:r>
              <a:rPr lang="en-US" dirty="0"/>
              <a:t>Talk to you coworkers to see if there are areas of common concern with regard to E-7, and plan to coordinate asks where possible</a:t>
            </a:r>
          </a:p>
          <a:p>
            <a:endParaRPr lang="en-US" dirty="0"/>
          </a:p>
        </p:txBody>
      </p:sp>
    </p:spTree>
    <p:extLst>
      <p:ext uri="{BB962C8B-B14F-4D97-AF65-F5344CB8AC3E}">
        <p14:creationId xmlns:p14="http://schemas.microsoft.com/office/powerpoint/2010/main" val="2510361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DFBCB-B2A9-1C5B-5C02-59D83893F36C}"/>
              </a:ext>
            </a:extLst>
          </p:cNvPr>
          <p:cNvSpPr>
            <a:spLocks noGrp="1"/>
          </p:cNvSpPr>
          <p:nvPr>
            <p:ph type="title"/>
          </p:nvPr>
        </p:nvSpPr>
        <p:spPr/>
        <p:txBody>
          <a:bodyPr/>
          <a:lstStyle/>
          <a:p>
            <a:pPr algn="ctr"/>
            <a:r>
              <a:rPr lang="en-US" dirty="0"/>
              <a:t>What you can do: during E-7 meeting</a:t>
            </a:r>
          </a:p>
        </p:txBody>
      </p:sp>
      <p:sp>
        <p:nvSpPr>
          <p:cNvPr id="3" name="Content Placeholder 2">
            <a:extLst>
              <a:ext uri="{FF2B5EF4-FFF2-40B4-BE49-F238E27FC236}">
                <a16:creationId xmlns:a16="http://schemas.microsoft.com/office/drawing/2014/main" id="{5C3A618D-F414-FAEA-2B04-63EAF9BEFBDC}"/>
              </a:ext>
            </a:extLst>
          </p:cNvPr>
          <p:cNvSpPr>
            <a:spLocks noGrp="1"/>
          </p:cNvSpPr>
          <p:nvPr>
            <p:ph idx="1"/>
          </p:nvPr>
        </p:nvSpPr>
        <p:spPr/>
        <p:txBody>
          <a:bodyPr>
            <a:normAutofit fontScale="92500" lnSpcReduction="20000"/>
          </a:bodyPr>
          <a:lstStyle/>
          <a:p>
            <a:r>
              <a:rPr lang="en-US" dirty="0"/>
              <a:t>If you feel there are more duties on your E-7  than can be completed in a 37.5 hour week, use your work log to make the case something should be taken off</a:t>
            </a:r>
          </a:p>
          <a:p>
            <a:r>
              <a:rPr lang="en-US" dirty="0"/>
              <a:t>If management adds duties to your E-7, insist that something else should be taken off so that it fits in a 37.5 hour week and request a revision of your E-7</a:t>
            </a:r>
          </a:p>
          <a:p>
            <a:r>
              <a:rPr lang="en-US" dirty="0"/>
              <a:t>Engage in a back-and-forth over job duties and work objectives.  If you are doing something that is not on your E-7, ask for it rewritten to reflect that work.</a:t>
            </a:r>
          </a:p>
          <a:p>
            <a:r>
              <a:rPr lang="en-US" dirty="0"/>
              <a:t>If management declines to add duties you are already doing to your E-7, state in writing that you will no longer be completing those duties</a:t>
            </a:r>
          </a:p>
          <a:p>
            <a:r>
              <a:rPr lang="en-US" dirty="0"/>
              <a:t>Ask your supervisor to identify what the successful result of a goal, method, or objective looks like, especially those that are subjective – “provides excellent service”</a:t>
            </a:r>
          </a:p>
          <a:p>
            <a:endParaRPr lang="en-US" dirty="0"/>
          </a:p>
          <a:p>
            <a:pPr marL="0" indent="0">
              <a:buNone/>
            </a:pPr>
            <a:endParaRPr lang="en-US" dirty="0"/>
          </a:p>
        </p:txBody>
      </p:sp>
    </p:spTree>
    <p:extLst>
      <p:ext uri="{BB962C8B-B14F-4D97-AF65-F5344CB8AC3E}">
        <p14:creationId xmlns:p14="http://schemas.microsoft.com/office/powerpoint/2010/main" val="4225730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DFBCB-B2A9-1C5B-5C02-59D83893F36C}"/>
              </a:ext>
            </a:extLst>
          </p:cNvPr>
          <p:cNvSpPr>
            <a:spLocks noGrp="1"/>
          </p:cNvSpPr>
          <p:nvPr>
            <p:ph type="title"/>
          </p:nvPr>
        </p:nvSpPr>
        <p:spPr/>
        <p:txBody>
          <a:bodyPr/>
          <a:lstStyle/>
          <a:p>
            <a:pPr algn="ctr"/>
            <a:r>
              <a:rPr lang="en-US" dirty="0"/>
              <a:t>What you can do: after E-7 meeting</a:t>
            </a:r>
          </a:p>
        </p:txBody>
      </p:sp>
      <p:sp>
        <p:nvSpPr>
          <p:cNvPr id="3" name="Content Placeholder 2">
            <a:extLst>
              <a:ext uri="{FF2B5EF4-FFF2-40B4-BE49-F238E27FC236}">
                <a16:creationId xmlns:a16="http://schemas.microsoft.com/office/drawing/2014/main" id="{5C3A618D-F414-FAEA-2B04-63EAF9BEFBDC}"/>
              </a:ext>
            </a:extLst>
          </p:cNvPr>
          <p:cNvSpPr>
            <a:spLocks noGrp="1"/>
          </p:cNvSpPr>
          <p:nvPr>
            <p:ph idx="1"/>
          </p:nvPr>
        </p:nvSpPr>
        <p:spPr/>
        <p:txBody>
          <a:bodyPr>
            <a:normAutofit/>
          </a:bodyPr>
          <a:lstStyle/>
          <a:p>
            <a:r>
              <a:rPr lang="en-US" dirty="0"/>
              <a:t>If the meeting is not going as you had hoped, ask to schedule a follow-up meeting and continue the conversation</a:t>
            </a:r>
          </a:p>
          <a:p>
            <a:r>
              <a:rPr lang="en-US" dirty="0"/>
              <a:t>Connect with your coworkers and consider engaging in “concerted activity” around the E-7 process, i.e. requesting a group meeting with HR</a:t>
            </a:r>
          </a:p>
          <a:p>
            <a:r>
              <a:rPr lang="en-US" dirty="0"/>
              <a:t>Contact your chapter leadership to see if there is a viable grievance. Article 12 is fully </a:t>
            </a:r>
            <a:r>
              <a:rPr lang="en-US" dirty="0" err="1"/>
              <a:t>grievable</a:t>
            </a:r>
            <a:r>
              <a:rPr lang="en-US" dirty="0"/>
              <a:t> and arbitrable. </a:t>
            </a:r>
          </a:p>
          <a:p>
            <a:r>
              <a:rPr lang="en-US" dirty="0"/>
              <a:t>You can hold off on signing your E-7 while conversations are ongoing.  If management insists, sign but also write a note you don’t believe the E-7 is correct and after the meeting immediately consult your chapter leadership. </a:t>
            </a:r>
          </a:p>
          <a:p>
            <a:endParaRPr lang="en-US" dirty="0"/>
          </a:p>
          <a:p>
            <a:endParaRPr lang="en-US" dirty="0"/>
          </a:p>
        </p:txBody>
      </p:sp>
    </p:spTree>
    <p:extLst>
      <p:ext uri="{BB962C8B-B14F-4D97-AF65-F5344CB8AC3E}">
        <p14:creationId xmlns:p14="http://schemas.microsoft.com/office/powerpoint/2010/main" val="2946914358"/>
      </p:ext>
    </p:extLst>
  </p:cSld>
  <p:clrMapOvr>
    <a:masterClrMapping/>
  </p:clrMapOvr>
</p:sld>
</file>

<file path=ppt/theme/theme1.xml><?xml version="1.0" encoding="utf-8"?>
<a:theme xmlns:a="http://schemas.openxmlformats.org/drawingml/2006/main" name="SwellVTI">
  <a:themeElements>
    <a:clrScheme name="AnalogousFromRegularSeedLeftStep">
      <a:dk1>
        <a:srgbClr val="000000"/>
      </a:dk1>
      <a:lt1>
        <a:srgbClr val="FFFFFF"/>
      </a:lt1>
      <a:dk2>
        <a:srgbClr val="1B2830"/>
      </a:dk2>
      <a:lt2>
        <a:srgbClr val="F0F3F1"/>
      </a:lt2>
      <a:accent1>
        <a:srgbClr val="E32D9B"/>
      </a:accent1>
      <a:accent2>
        <a:srgbClr val="CD1BD1"/>
      </a:accent2>
      <a:accent3>
        <a:srgbClr val="932DE3"/>
      </a:accent3>
      <a:accent4>
        <a:srgbClr val="4E36D6"/>
      </a:accent4>
      <a:accent5>
        <a:srgbClr val="2D5EE3"/>
      </a:accent5>
      <a:accent6>
        <a:srgbClr val="1B98D1"/>
      </a:accent6>
      <a:hlink>
        <a:srgbClr val="349C5D"/>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ellVTI" id="{8361A04D-931A-43DC-973B-1B0B1DD5DECC}" vid="{6DDB23E8-D18E-4BDA-98D6-324466149E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1789</Words>
  <Application>Microsoft Office PowerPoint</Application>
  <PresentationFormat>Widescreen</PresentationFormat>
  <Paragraphs>107</Paragraphs>
  <Slides>20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Neue Haas Grotesk Text Pro</vt:lpstr>
      <vt:lpstr>SwellVTI</vt:lpstr>
      <vt:lpstr>Acrobat Document</vt:lpstr>
      <vt:lpstr>Professional Staff Workloads and the E7 Form Process</vt:lpstr>
      <vt:lpstr>PowerPoint Presentation</vt:lpstr>
      <vt:lpstr>What is your job</vt:lpstr>
      <vt:lpstr>Article XII</vt:lpstr>
      <vt:lpstr>PowerPoint Presentation</vt:lpstr>
      <vt:lpstr>What is an E7</vt:lpstr>
      <vt:lpstr>What you can do: before E-7 meeting</vt:lpstr>
      <vt:lpstr>What you can do: during E-7 meeting</vt:lpstr>
      <vt:lpstr>What you can do: after E-7 meeting</vt:lpstr>
      <vt:lpstr>Other Duties</vt:lpstr>
      <vt:lpstr>E7s and classification</vt:lpstr>
      <vt:lpstr>Reclassification (Article 21.09)</vt:lpstr>
      <vt:lpstr>PowerPoint Presentation</vt:lpstr>
      <vt:lpstr>E7s and evaluation</vt:lpstr>
      <vt:lpstr>Who to contact with questions:</vt:lpstr>
      <vt:lpstr>Full-time Professional Staff workload</vt:lpstr>
      <vt:lpstr>Part-time Professional Staff</vt:lpstr>
      <vt:lpstr>Part-time Professional Staff: All-Purpose Professional Leave (APPL) Article 9.07</vt:lpstr>
      <vt:lpstr>Part-time Professional Staff: All-Purpose Professional Leave (APPL) Article 9.07</vt:lpstr>
      <vt:lpstr>PowerPoint Presentation</vt:lpstr>
    </vt:vector>
  </TitlesOfParts>
  <Company>Massachusetts Teachers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Seferian, Bret</dc:creator>
  <cp:lastModifiedBy>Barnes, Claudine</cp:lastModifiedBy>
  <cp:revision>9</cp:revision>
  <dcterms:created xsi:type="dcterms:W3CDTF">2023-04-11T18:01:51Z</dcterms:created>
  <dcterms:modified xsi:type="dcterms:W3CDTF">2023-06-21T16:09:21Z</dcterms:modified>
</cp:coreProperties>
</file>